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charts/chart3.xml" ContentType="application/vnd.openxmlformats-officedocument.drawingml.chart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charts/chart1.xml" ContentType="application/vnd.openxmlformats-officedocument.drawingml.chart+xml"/>
  <Override PartName="/ppt/diagrams/quickStyle7.xml" ContentType="application/vnd.openxmlformats-officedocument.drawingml.diagramStyle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diagrams/quickStyle5.xml" ContentType="application/vnd.openxmlformats-officedocument.drawingml.diagramStyle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charts/style1.xml" ContentType="application/vnd.ms-office.chart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diagrams/drawing4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9" r:id="rId4"/>
    <p:sldId id="275" r:id="rId5"/>
    <p:sldId id="262" r:id="rId6"/>
    <p:sldId id="282" r:id="rId7"/>
    <p:sldId id="261" r:id="rId8"/>
    <p:sldId id="263" r:id="rId9"/>
    <p:sldId id="283" r:id="rId10"/>
    <p:sldId id="264" r:id="rId11"/>
    <p:sldId id="277" r:id="rId12"/>
    <p:sldId id="279" r:id="rId13"/>
    <p:sldId id="266" r:id="rId14"/>
    <p:sldId id="284" r:id="rId15"/>
    <p:sldId id="268" r:id="rId16"/>
    <p:sldId id="276" r:id="rId17"/>
    <p:sldId id="280" r:id="rId18"/>
    <p:sldId id="271" r:id="rId19"/>
    <p:sldId id="272" r:id="rId20"/>
    <p:sldId id="273" r:id="rId21"/>
    <p:sldId id="274" r:id="rId22"/>
    <p:sldId id="281" r:id="rId23"/>
    <p:sldId id="278" r:id="rId24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" clrIdx="1">
    <p:extLst>
      <p:ext uri="{19B8F6BF-5375-455C-9EA6-DF929625EA0E}">
        <p15:presenceInfo xmlns="" xmlns:p15="http://schemas.microsoft.com/office/powerpoint/2012/main" userId="S-1-5-21-3213289721-1927786710-1971543238-2777" providerId="AD"/>
      </p:ext>
    </p:extLst>
  </p:cmAuthor>
  <p:cmAuthor id="2" name="Milena Radomirovic" initials="MR" lastIdx="23" clrIdx="2">
    <p:extLst>
      <p:ext uri="{19B8F6BF-5375-455C-9EA6-DF929625EA0E}">
        <p15:presenceInfo xmlns="" xmlns:p15="http://schemas.microsoft.com/office/powerpoint/2012/main" userId="S-1-5-21-3213289721-1927786710-1971543238-27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027" autoAdjust="0"/>
    <p:restoredTop sz="89250" autoAdjust="0"/>
  </p:normalViewPr>
  <p:slideViewPr>
    <p:cSldViewPr>
      <p:cViewPr>
        <p:scale>
          <a:sx n="90" d="100"/>
          <a:sy n="90" d="100"/>
        </p:scale>
        <p:origin x="-2244" y="-3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Opstina\Desktop\Gradjanski%20Budzet-2026\Gradjanski%20-%20Pomocni%20dokument-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pstina\Desktop\Gradjanski%20Budzet-2026\Gradjanski%20-%20Pomocni%20dokument-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pstina\Desktop\Gradjanski%20Budzet-2026\Gradjanski%20-%20Pomocni%20dokument-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прихода и примања</a:t>
            </a:r>
            <a:endParaRPr lang="en-US" b="1"/>
          </a:p>
        </c:rich>
      </c:tx>
      <c:layout/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949"/>
          <c:y val="0.33374488188976537"/>
          <c:w val="0.62846713498254947"/>
          <c:h val="0.55553768720086449"/>
        </c:manualLayout>
      </c:layout>
      <c:pie3DChart>
        <c:varyColors val="1"/>
        <c:ser>
          <c:idx val="0"/>
          <c:order val="0"/>
          <c:explosion val="13"/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0E86-4DB2-BB9D-FEC6D903DEFD}"/>
              </c:ext>
            </c:extLst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0E86-4DB2-BB9D-FEC6D903DEFD}"/>
              </c:ext>
            </c:extLst>
          </c:dPt>
          <c:dPt>
            <c:idx val="2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E86-4DB2-BB9D-FEC6D903DEFD}"/>
              </c:ext>
            </c:extLst>
          </c:dPt>
          <c:dPt>
            <c:idx val="3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0E86-4DB2-BB9D-FEC6D903DEFD}"/>
              </c:ext>
            </c:extLst>
          </c:dPt>
          <c:dPt>
            <c:idx val="4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0E86-4DB2-BB9D-FEC6D903DEFD}"/>
              </c:ext>
            </c:extLst>
          </c:dPt>
          <c:dPt>
            <c:idx val="5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E86-4DB2-BB9D-FEC6D903DEFD}"/>
              </c:ext>
            </c:extLst>
          </c:dPt>
          <c:dLbls>
            <c:dLbl>
              <c:idx val="0"/>
              <c:layout>
                <c:manualLayout>
                  <c:x val="4.2935426600180411E-3"/>
                  <c:y val="-2.7461355565848455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E86-4DB2-BB9D-FEC6D903DEFD}"/>
                </c:ext>
              </c:extLst>
            </c:dLbl>
            <c:dLbl>
              <c:idx val="2"/>
              <c:layout>
                <c:manualLayout>
                  <c:x val="4.2949015040300277E-2"/>
                  <c:y val="-1.4606515362050364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E86-4DB2-BB9D-FEC6D903DEFD}"/>
                </c:ext>
              </c:extLst>
            </c:dLbl>
            <c:dLbl>
              <c:idx val="4"/>
              <c:layout>
                <c:manualLayout>
                  <c:x val="-0.3279308664777989"/>
                  <c:y val="0.27997588927446659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E86-4DB2-BB9D-FEC6D903DEFD}"/>
                </c:ext>
              </c:extLst>
            </c:dLbl>
            <c:dLbl>
              <c:idx val="5"/>
              <c:layout>
                <c:manualLayout>
                  <c:x val="0.1290562622671555"/>
                  <c:y val="-2.0759686074028758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E86-4DB2-BB9D-FEC6D903DEFD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50000"/>
                    <a:lumOff val="50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CatName val="1"/>
            <c:showPercent val="1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'[Gradjanski - Pomocni dokument-1.xlsx]Prihodi i primanja'!$C$6:$C$11</c:f>
              <c:strCache>
                <c:ptCount val="6"/>
                <c:pt idx="0">
                  <c:v>Порески приходи</c:v>
                </c:pt>
                <c:pt idx="1">
                  <c:v>трансфери</c:v>
                </c:pt>
                <c:pt idx="2">
                  <c:v>други приходи</c:v>
                </c:pt>
                <c:pt idx="3">
                  <c:v>примања од продаје нефинансијске имовине</c:v>
                </c:pt>
                <c:pt idx="4">
                  <c:v>примања од продаје финансијске имовине</c:v>
                </c:pt>
                <c:pt idx="5">
                  <c:v>пренета средства ихз претходне године</c:v>
                </c:pt>
              </c:strCache>
            </c:strRef>
          </c:cat>
          <c:val>
            <c:numRef>
              <c:f>'[Gradjanski - Pomocni dokument-1.xlsx]Prihodi i primanja'!$D$6:$D$11</c:f>
              <c:numCache>
                <c:formatCode>#,##0.00</c:formatCode>
                <c:ptCount val="6"/>
                <c:pt idx="0">
                  <c:v>424292032</c:v>
                </c:pt>
                <c:pt idx="1">
                  <c:v>123749068</c:v>
                </c:pt>
                <c:pt idx="2">
                  <c:v>65058900</c:v>
                </c:pt>
                <c:pt idx="3">
                  <c:v>0</c:v>
                </c:pt>
                <c:pt idx="4">
                  <c:v>0</c:v>
                </c:pt>
                <c:pt idx="5">
                  <c:v>10228900.229999995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E86-4DB2-BB9D-FEC6D903DEFD}"/>
            </c:ext>
          </c:extLst>
        </c:ser>
      </c:pie3DChart>
      <c:spPr>
        <a:noFill/>
        <a:ln>
          <a:noFill/>
        </a:ln>
        <a:effectLst/>
      </c:spPr>
    </c:plotArea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расхода и издатака</a:t>
            </a:r>
            <a:endParaRPr lang="en-US" b="1"/>
          </a:p>
        </c:rich>
      </c:tx>
      <c:layout/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265"/>
          <c:h val="0.47396905974988496"/>
        </c:manualLayout>
      </c:layout>
      <c:pie3DChart>
        <c:varyColors val="1"/>
        <c:ser>
          <c:idx val="0"/>
          <c:order val="0"/>
          <c:explosion val="15"/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187-400C-AE0C-D299E08B2FF7}"/>
              </c:ext>
            </c:extLst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187-400C-AE0C-D299E08B2FF7}"/>
              </c:ext>
            </c:extLst>
          </c:dPt>
          <c:dPt>
            <c:idx val="2"/>
            <c:explosion val="3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187-400C-AE0C-D299E08B2FF7}"/>
              </c:ext>
            </c:extLst>
          </c:dPt>
          <c:dPt>
            <c:idx val="3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187-400C-AE0C-D299E08B2FF7}"/>
              </c:ext>
            </c:extLst>
          </c:dPt>
          <c:dPt>
            <c:idx val="4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9187-400C-AE0C-D299E08B2FF7}"/>
              </c:ext>
            </c:extLst>
          </c:dPt>
          <c:dPt>
            <c:idx val="5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9187-400C-AE0C-D299E08B2FF7}"/>
              </c:ext>
            </c:extLst>
          </c:dPt>
          <c:dPt>
            <c:idx val="6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9187-400C-AE0C-D299E08B2FF7}"/>
              </c:ext>
            </c:extLst>
          </c:dPt>
          <c:dPt>
            <c:idx val="7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9187-400C-AE0C-D299E08B2FF7}"/>
              </c:ext>
            </c:extLst>
          </c:dPt>
          <c:dLbls>
            <c:dLbl>
              <c:idx val="0"/>
              <c:layout>
                <c:manualLayout>
                  <c:x val="0.10888546481766805"/>
                  <c:y val="-8.4705882352941492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87-400C-AE0C-D299E08B2FF7}"/>
                </c:ext>
              </c:extLst>
            </c:dLbl>
            <c:dLbl>
              <c:idx val="1"/>
              <c:layout>
                <c:manualLayout>
                  <c:x val="3.6979969183359128E-2"/>
                  <c:y val="0.13803921568627486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87-400C-AE0C-D299E08B2FF7}"/>
                </c:ext>
              </c:extLst>
            </c:dLbl>
            <c:dLbl>
              <c:idx val="2"/>
              <c:layout>
                <c:manualLayout>
                  <c:x val="-0.16435541859270691"/>
                  <c:y val="0.13803921568627481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87-400C-AE0C-D299E08B2FF7}"/>
                </c:ext>
              </c:extLst>
            </c:dLbl>
            <c:dLbl>
              <c:idx val="3"/>
              <c:layout>
                <c:manualLayout>
                  <c:x val="-8.6286594761171009E-2"/>
                  <c:y val="3.7647058823529561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187-400C-AE0C-D299E08B2FF7}"/>
                </c:ext>
              </c:extLst>
            </c:dLbl>
            <c:dLbl>
              <c:idx val="4"/>
              <c:layout>
                <c:manualLayout>
                  <c:x val="-0.23420647149460724"/>
                  <c:y val="-9.4117647058823528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187-400C-AE0C-D299E08B2FF7}"/>
                </c:ext>
              </c:extLst>
            </c:dLbl>
            <c:dLbl>
              <c:idx val="5"/>
              <c:layout>
                <c:manualLayout>
                  <c:x val="-7.3959938366718034E-2"/>
                  <c:y val="-0.12862745098039224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187-400C-AE0C-D299E08B2FF7}"/>
                </c:ext>
              </c:extLst>
            </c:dLbl>
            <c:dLbl>
              <c:idx val="6"/>
              <c:layout>
                <c:manualLayout>
                  <c:x val="-6.1633281972265034E-3"/>
                  <c:y val="-0.12862745098039224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187-400C-AE0C-D299E08B2FF7}"/>
                </c:ext>
              </c:extLst>
            </c:dLbl>
            <c:dLbl>
              <c:idx val="7"/>
              <c:layout>
                <c:manualLayout>
                  <c:x val="7.6014381099127004E-2"/>
                  <c:y val="-0.10980392156862766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187-400C-AE0C-D299E08B2FF7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CatName val="1"/>
            <c:showPercent val="1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'Rashodi i izdaci'!$C$6:$C$15</c:f>
              <c:strCache>
                <c:ptCount val="10"/>
                <c:pt idx="0">
                  <c:v>расходи за запослене</c:v>
                </c:pt>
                <c:pt idx="1">
                  <c:v>коришћење услуга и роба</c:v>
                </c:pt>
                <c:pt idx="2">
                  <c:v>Отплата камате</c:v>
                </c:pt>
                <c:pt idx="3">
                  <c:v>дотације и трансфери</c:v>
                </c:pt>
                <c:pt idx="4">
                  <c:v>социјална помоћ</c:v>
                </c:pt>
                <c:pt idx="5">
                  <c:v>остали расходи</c:v>
                </c:pt>
                <c:pt idx="6">
                  <c:v>капитални издаци</c:v>
                </c:pt>
                <c:pt idx="7">
                  <c:v>средства резерве </c:v>
                </c:pt>
                <c:pt idx="8">
                  <c:v>отплата главнице</c:v>
                </c:pt>
                <c:pt idx="9">
                  <c:v>Субвенцје</c:v>
                </c:pt>
              </c:strCache>
            </c:strRef>
          </c:cat>
          <c:val>
            <c:numRef>
              <c:f>'Rashodi i izdaci'!$D$5:$D$15</c:f>
              <c:numCache>
                <c:formatCode>#,##0.00</c:formatCode>
                <c:ptCount val="11"/>
                <c:pt idx="1">
                  <c:v>173735871.28</c:v>
                </c:pt>
                <c:pt idx="2">
                  <c:v>243141707.96000001</c:v>
                </c:pt>
                <c:pt idx="3">
                  <c:v>2000000</c:v>
                </c:pt>
                <c:pt idx="4">
                  <c:v>84022773.700000003</c:v>
                </c:pt>
                <c:pt idx="5">
                  <c:v>42288737.290000014</c:v>
                </c:pt>
                <c:pt idx="6">
                  <c:v>31995000</c:v>
                </c:pt>
                <c:pt idx="7">
                  <c:v>25271810</c:v>
                </c:pt>
                <c:pt idx="8">
                  <c:v>6200000</c:v>
                </c:pt>
                <c:pt idx="9">
                  <c:v>7923000</c:v>
                </c:pt>
                <c:pt idx="10">
                  <c:v>6750000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9187-400C-AE0C-D299E08B2FF7}"/>
            </c:ext>
          </c:extLst>
        </c:ser>
      </c:pie3DChart>
      <c:spPr>
        <a:noFill/>
        <a:ln>
          <a:noFill/>
        </a:ln>
        <a:effectLst/>
      </c:spPr>
    </c:plotArea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расхода и издатака</a:t>
            </a:r>
            <a:endParaRPr lang="en-US" b="1"/>
          </a:p>
        </c:rich>
      </c:tx>
      <c:layout/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265"/>
          <c:h val="0.47396905974988496"/>
        </c:manualLayout>
      </c:layout>
      <c:pie3DChart>
        <c:varyColors val="1"/>
        <c:ser>
          <c:idx val="0"/>
          <c:order val="0"/>
          <c:explosion val="15"/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187-400C-AE0C-D299E08B2FF7}"/>
              </c:ext>
            </c:extLst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187-400C-AE0C-D299E08B2FF7}"/>
              </c:ext>
            </c:extLst>
          </c:dPt>
          <c:dPt>
            <c:idx val="2"/>
            <c:explosion val="3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187-400C-AE0C-D299E08B2FF7}"/>
              </c:ext>
            </c:extLst>
          </c:dPt>
          <c:dPt>
            <c:idx val="3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187-400C-AE0C-D299E08B2FF7}"/>
              </c:ext>
            </c:extLst>
          </c:dPt>
          <c:dPt>
            <c:idx val="4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9187-400C-AE0C-D299E08B2FF7}"/>
              </c:ext>
            </c:extLst>
          </c:dPt>
          <c:dPt>
            <c:idx val="5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9187-400C-AE0C-D299E08B2FF7}"/>
              </c:ext>
            </c:extLst>
          </c:dPt>
          <c:dPt>
            <c:idx val="6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9187-400C-AE0C-D299E08B2FF7}"/>
              </c:ext>
            </c:extLst>
          </c:dPt>
          <c:dPt>
            <c:idx val="7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9187-400C-AE0C-D299E08B2FF7}"/>
              </c:ext>
            </c:extLst>
          </c:dPt>
          <c:dLbls>
            <c:dLbl>
              <c:idx val="0"/>
              <c:layout>
                <c:manualLayout>
                  <c:x val="0.10888546481766805"/>
                  <c:y val="-8.4705882352941492E-2"/>
                </c:manualLayout>
              </c:layout>
              <c:tx>
                <c:rich>
                  <a:bodyPr/>
                  <a:lstStyle/>
                  <a:p>
                    <a:r>
                      <a:rPr lang="sr-Cyrl-BA"/>
                      <a:t>расходи за запослене
</a:t>
                    </a:r>
                    <a:r>
                      <a:rPr lang="en-US"/>
                      <a:t>27.87</a:t>
                    </a:r>
                    <a:r>
                      <a:rPr lang="sr-Cyrl-BA"/>
                      <a:t>%</a:t>
                    </a:r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87-400C-AE0C-D299E08B2FF7}"/>
                </c:ext>
              </c:extLst>
            </c:dLbl>
            <c:dLbl>
              <c:idx val="1"/>
              <c:layout>
                <c:manualLayout>
                  <c:x val="3.6979969183359128E-2"/>
                  <c:y val="0.13803921568627486"/>
                </c:manualLayout>
              </c:layout>
              <c:tx>
                <c:rich>
                  <a:bodyPr/>
                  <a:lstStyle/>
                  <a:p>
                    <a:r>
                      <a:rPr lang="sr-Cyrl-BA"/>
                      <a:t>коришћење услуга и роба
</a:t>
                    </a:r>
                    <a:r>
                      <a:rPr lang="en-US"/>
                      <a:t>39.01</a:t>
                    </a:r>
                    <a:r>
                      <a:rPr lang="sr-Cyrl-BA"/>
                      <a:t>%</a:t>
                    </a:r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87-400C-AE0C-D299E08B2FF7}"/>
                </c:ext>
              </c:extLst>
            </c:dLbl>
            <c:dLbl>
              <c:idx val="2"/>
              <c:layout>
                <c:manualLayout>
                  <c:x val="-0.16435541859270691"/>
                  <c:y val="0.13803921568627481"/>
                </c:manualLayout>
              </c:layout>
              <c:tx>
                <c:rich>
                  <a:bodyPr/>
                  <a:lstStyle/>
                  <a:p>
                    <a:r>
                      <a:rPr lang="sr-Cyrl-BA"/>
                      <a:t>Отплата камате
</a:t>
                    </a:r>
                    <a:r>
                      <a:rPr lang="en-US"/>
                      <a:t>0.32</a:t>
                    </a:r>
                    <a:r>
                      <a:rPr lang="sr-Cyrl-BA"/>
                      <a:t>%</a:t>
                    </a:r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87-400C-AE0C-D299E08B2FF7}"/>
                </c:ext>
              </c:extLst>
            </c:dLbl>
            <c:dLbl>
              <c:idx val="3"/>
              <c:layout>
                <c:manualLayout>
                  <c:x val="-8.6286594761171009E-2"/>
                  <c:y val="3.7647058823529561E-2"/>
                </c:manualLayout>
              </c:layout>
              <c:tx>
                <c:rich>
                  <a:bodyPr/>
                  <a:lstStyle/>
                  <a:p>
                    <a:r>
                      <a:rPr lang="sr-Cyrl-BA"/>
                      <a:t>дотације и трансфери
</a:t>
                    </a:r>
                    <a:r>
                      <a:rPr lang="en-US"/>
                      <a:t>13.48</a:t>
                    </a:r>
                    <a:r>
                      <a:rPr lang="sr-Cyrl-BA"/>
                      <a:t>%</a:t>
                    </a:r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187-400C-AE0C-D299E08B2FF7}"/>
                </c:ext>
              </c:extLst>
            </c:dLbl>
            <c:dLbl>
              <c:idx val="4"/>
              <c:layout>
                <c:manualLayout>
                  <c:x val="-0.23420647149460724"/>
                  <c:y val="-9.4117647058823528E-2"/>
                </c:manualLayout>
              </c:layout>
              <c:tx>
                <c:rich>
                  <a:bodyPr/>
                  <a:lstStyle/>
                  <a:p>
                    <a:r>
                      <a:rPr lang="sr-Cyrl-BA"/>
                      <a:t>социјална помоћ
</a:t>
                    </a:r>
                    <a:r>
                      <a:rPr lang="en-US"/>
                      <a:t>6,78</a:t>
                    </a:r>
                    <a:r>
                      <a:rPr lang="sr-Cyrl-BA"/>
                      <a:t>%</a:t>
                    </a:r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187-400C-AE0C-D299E08B2FF7}"/>
                </c:ext>
              </c:extLst>
            </c:dLbl>
            <c:dLbl>
              <c:idx val="5"/>
              <c:layout>
                <c:manualLayout>
                  <c:x val="-7.3959938366718034E-2"/>
                  <c:y val="-0.12862745098039224"/>
                </c:manualLayout>
              </c:layout>
              <c:tx>
                <c:rich>
                  <a:bodyPr/>
                  <a:lstStyle/>
                  <a:p>
                    <a:r>
                      <a:rPr lang="sr-Cyrl-BA"/>
                      <a:t>остали расходи
</a:t>
                    </a:r>
                    <a:r>
                      <a:rPr lang="en-US"/>
                      <a:t>5,13</a:t>
                    </a:r>
                    <a:r>
                      <a:rPr lang="sr-Cyrl-BA"/>
                      <a:t>%</a:t>
                    </a:r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187-400C-AE0C-D299E08B2FF7}"/>
                </c:ext>
              </c:extLst>
            </c:dLbl>
            <c:dLbl>
              <c:idx val="6"/>
              <c:layout>
                <c:manualLayout>
                  <c:x val="-9.2449922958397532E-2"/>
                  <c:y val="-0.20705887680996271"/>
                </c:manualLayout>
              </c:layout>
              <c:tx>
                <c:rich>
                  <a:bodyPr/>
                  <a:lstStyle/>
                  <a:p>
                    <a:r>
                      <a:rPr lang="sr-Cyrl-BA"/>
                      <a:t>капитални издаци
</a:t>
                    </a:r>
                    <a:r>
                      <a:rPr lang="en-US"/>
                      <a:t>4.05</a:t>
                    </a:r>
                    <a:r>
                      <a:rPr lang="sr-Cyrl-BA"/>
                      <a:t>%</a:t>
                    </a:r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187-400C-AE0C-D299E08B2FF7}"/>
                </c:ext>
              </c:extLst>
            </c:dLbl>
            <c:dLbl>
              <c:idx val="7"/>
              <c:layout>
                <c:manualLayout>
                  <c:x val="7.6014381099127004E-2"/>
                  <c:y val="-0.10980392156862766"/>
                </c:manualLayout>
              </c:layout>
              <c:tx>
                <c:rich>
                  <a:bodyPr/>
                  <a:lstStyle/>
                  <a:p>
                    <a:r>
                      <a:rPr lang="sr-Cyrl-BA"/>
                      <a:t>средства резерве 
</a:t>
                    </a:r>
                    <a:r>
                      <a:rPr lang="en-US"/>
                      <a:t>0.99</a:t>
                    </a:r>
                    <a:r>
                      <a:rPr lang="sr-Cyrl-BA"/>
                      <a:t>%</a:t>
                    </a:r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187-400C-AE0C-D299E08B2FF7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sr-Cyrl-BA"/>
                      <a:t>отплата главнице
1</a:t>
                    </a:r>
                    <a:r>
                      <a:rPr lang="en-US"/>
                      <a:t>,27</a:t>
                    </a:r>
                    <a:r>
                      <a:rPr lang="sr-Cyrl-BA"/>
                      <a:t>%</a:t>
                    </a:r>
                  </a:p>
                </c:rich>
              </c:tx>
              <c:dLblPos val="outEnd"/>
              <c:showCatName val="1"/>
              <c:showPercent val="1"/>
            </c:dLbl>
            <c:dLbl>
              <c:idx val="9"/>
              <c:layout>
                <c:manualLayout>
                  <c:x val="-0.13559322033898305"/>
                  <c:y val="0.55228772381445179"/>
                </c:manualLayout>
              </c:layout>
              <c:tx>
                <c:rich>
                  <a:bodyPr/>
                  <a:lstStyle/>
                  <a:p>
                    <a:r>
                      <a:rPr lang="sr-Cyrl-BA"/>
                      <a:t>Субвенцје
1</a:t>
                    </a:r>
                    <a:r>
                      <a:rPr lang="en-US"/>
                      <a:t>.08</a:t>
                    </a:r>
                    <a:r>
                      <a:rPr lang="sr-Cyrl-BA"/>
                      <a:t>%</a:t>
                    </a:r>
                  </a:p>
                </c:rich>
              </c:tx>
              <c:dLblPos val="outEnd"/>
              <c:showCatName val="1"/>
              <c:showPercent val="1"/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CatName val="1"/>
            <c:showPercent val="1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'Rashodi i izdaci'!$C$6:$C$15</c:f>
              <c:strCache>
                <c:ptCount val="10"/>
                <c:pt idx="0">
                  <c:v>расходи за запослене</c:v>
                </c:pt>
                <c:pt idx="1">
                  <c:v>коришћење услуга и роба</c:v>
                </c:pt>
                <c:pt idx="2">
                  <c:v>Отплата камате</c:v>
                </c:pt>
                <c:pt idx="3">
                  <c:v>дотације и трансфери</c:v>
                </c:pt>
                <c:pt idx="4">
                  <c:v>социјална помоћ</c:v>
                </c:pt>
                <c:pt idx="5">
                  <c:v>остали расходи</c:v>
                </c:pt>
                <c:pt idx="6">
                  <c:v>капитални издаци</c:v>
                </c:pt>
                <c:pt idx="7">
                  <c:v>средства резерве </c:v>
                </c:pt>
                <c:pt idx="8">
                  <c:v>отплата главнице</c:v>
                </c:pt>
                <c:pt idx="9">
                  <c:v>Субвенцје</c:v>
                </c:pt>
              </c:strCache>
            </c:strRef>
          </c:cat>
          <c:val>
            <c:numRef>
              <c:f>'Rashodi i izdaci'!$D$5:$D$15</c:f>
              <c:numCache>
                <c:formatCode>#,##0.00</c:formatCode>
                <c:ptCount val="11"/>
                <c:pt idx="1">
                  <c:v>173735871.28</c:v>
                </c:pt>
                <c:pt idx="2">
                  <c:v>243141707.96000001</c:v>
                </c:pt>
                <c:pt idx="3">
                  <c:v>2000000</c:v>
                </c:pt>
                <c:pt idx="4">
                  <c:v>84022773.700000003</c:v>
                </c:pt>
                <c:pt idx="5">
                  <c:v>42288737.290000007</c:v>
                </c:pt>
                <c:pt idx="6">
                  <c:v>31995000</c:v>
                </c:pt>
                <c:pt idx="7">
                  <c:v>25271810</c:v>
                </c:pt>
                <c:pt idx="8">
                  <c:v>6200000</c:v>
                </c:pt>
                <c:pt idx="9">
                  <c:v>7923000</c:v>
                </c:pt>
                <c:pt idx="10">
                  <c:v>6750000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9187-400C-AE0C-D299E08B2FF7}"/>
            </c:ext>
          </c:extLst>
        </c:ser>
      </c:pie3DChart>
      <c:spPr>
        <a:noFill/>
        <a:ln>
          <a:noFill/>
        </a:ln>
        <a:effectLst/>
      </c:spPr>
    </c:plotArea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Cyrl-RS" sz="1600" dirty="0"/>
            <a:t>Општинска управа</a:t>
          </a:r>
        </a:p>
        <a:p>
          <a:r>
            <a:rPr lang="sr-Cyrl-RS" sz="1600" dirty="0"/>
            <a:t>Председник општине</a:t>
          </a:r>
        </a:p>
        <a:p>
          <a:r>
            <a:rPr lang="sr-Cyrl-RS" sz="1600" dirty="0"/>
            <a:t>Општинско веће</a:t>
          </a:r>
        </a:p>
        <a:p>
          <a:r>
            <a:rPr lang="sr-Cyrl-RS" sz="1600" dirty="0"/>
            <a:t>Скупштина општине</a:t>
          </a:r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Установе културе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Спортске установе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Туристичка организација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sr-Cyrl-RS" sz="1200" dirty="0"/>
            <a:t>Основне школе </a:t>
          </a:r>
        </a:p>
        <a:p>
          <a:r>
            <a:rPr lang="sr-Cyrl-RS" sz="1200" dirty="0"/>
            <a:t>Средње школе</a:t>
          </a:r>
        </a:p>
        <a:p>
          <a:r>
            <a:rPr lang="sr-Cyrl-RS" sz="1200" dirty="0"/>
            <a:t>Дом здравља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US"/>
        </a:p>
      </dgm:t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54886" custScaleY="13025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Cyrl-RS" sz="3000" dirty="0"/>
            <a:t>На основу чега се доноси буџет</a:t>
          </a:r>
          <a:r>
            <a:rPr lang="en-US" sz="3000" dirty="0"/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Cyrl-RS" sz="1400" dirty="0"/>
            <a:t>Закони и прописи:</a:t>
          </a:r>
        </a:p>
        <a:p>
          <a:pPr algn="l"/>
          <a:r>
            <a:rPr lang="sr-Cyrl-RS" sz="1400" dirty="0"/>
            <a:t>Закон о финансирању локалне самоуправе,</a:t>
          </a:r>
          <a:endParaRPr lang="sr-Latn-RS" sz="1400" dirty="0"/>
        </a:p>
        <a:p>
          <a:pPr algn="l"/>
          <a:r>
            <a:rPr lang="sr-Cyrl-RS" sz="1400" dirty="0"/>
            <a:t>Закон о буџетском систему,</a:t>
          </a:r>
          <a:endParaRPr lang="sr-Latn-RS" sz="1400" dirty="0"/>
        </a:p>
        <a:p>
          <a:pPr algn="l"/>
          <a:r>
            <a:rPr lang="sr-Cyrl-RS" sz="1400" dirty="0"/>
            <a:t>Закон о локалној самоуправи, </a:t>
          </a:r>
          <a:endParaRPr lang="sr-Latn-RS" sz="1400" dirty="0"/>
        </a:p>
        <a:p>
          <a:pPr algn="l"/>
          <a:r>
            <a:rPr lang="sr-Cyrl-RS" sz="1400" dirty="0"/>
            <a:t>Упутство Министарства финансија за припрему одлуке о буџету за </a:t>
          </a:r>
          <a:r>
            <a:rPr lang="sr-Cyrl-RS" sz="1400" dirty="0" smtClean="0"/>
            <a:t>202</a:t>
          </a:r>
          <a:r>
            <a:rPr lang="en-US" sz="1400" dirty="0" smtClean="0"/>
            <a:t>6</a:t>
          </a:r>
          <a:r>
            <a:rPr lang="sr-Cyrl-RS" sz="1400" dirty="0" smtClean="0"/>
            <a:t>. </a:t>
          </a:r>
          <a:r>
            <a:rPr lang="sr-Cyrl-RS" sz="1400" dirty="0"/>
            <a:t>годину и др.</a:t>
          </a:r>
        </a:p>
        <a:p>
          <a:pPr algn="l"/>
          <a:r>
            <a:rPr lang="sr-Cyrl-RS" sz="1400" dirty="0">
              <a:solidFill>
                <a:schemeClr val="tx1"/>
              </a:solidFill>
            </a:rPr>
            <a:t>Сви посебни прописи којима су утврђене надлежности ЈЛС</a:t>
          </a:r>
          <a:endParaRPr lang="sr-Cyrl-RS" sz="1400" dirty="0"/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DA59984A-EA45-43D5-8622-7135015E39DC}">
      <dgm:prSet phldrT="[Text]" custT="1"/>
      <dgm:spPr/>
      <dgm:t>
        <a:bodyPr/>
        <a:lstStyle/>
        <a:p>
          <a:pPr algn="l"/>
          <a:r>
            <a:rPr lang="sr-Cyrl-RS" sz="1400" dirty="0"/>
            <a:t>Стратешки документи:</a:t>
          </a:r>
        </a:p>
        <a:p>
          <a:pPr algn="l"/>
          <a:r>
            <a:rPr lang="sr-Cyrl-RS" sz="1400" dirty="0"/>
            <a:t>Стратегија развоја</a:t>
          </a:r>
          <a:endParaRPr lang="sr-Latn-RS" sz="1400" dirty="0">
            <a:solidFill>
              <a:srgbClr val="FF0000"/>
            </a:solidFill>
          </a:endParaRPr>
        </a:p>
        <a:p>
          <a:pPr algn="l"/>
          <a:r>
            <a:rPr lang="sr-Cyrl-RS" sz="1400" dirty="0"/>
            <a:t>Акциони планови за поједине области</a:t>
          </a:r>
          <a:endParaRPr lang="en-US" sz="1400" dirty="0"/>
        </a:p>
      </dgm:t>
    </dgm:pt>
    <dgm:pt modelId="{346E9DC4-0947-473F-AED9-9AECED92978F}" type="parTrans" cxnId="{5CB019DC-D02B-4F72-8799-DCEC8949294E}">
      <dgm:prSet/>
      <dgm:spPr/>
      <dgm:t>
        <a:bodyPr/>
        <a:lstStyle/>
        <a:p>
          <a:endParaRPr lang="en-US"/>
        </a:p>
      </dgm:t>
    </dgm:pt>
    <dgm:pt modelId="{518CC24E-4035-4B8A-A82C-EA8D78A041FF}" type="sibTrans" cxnId="{5CB019DC-D02B-4F72-8799-DCEC8949294E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Cyrl-RS" sz="1400" dirty="0"/>
            <a:t>Потребе буџетских корисника</a:t>
          </a:r>
          <a:endParaRPr lang="en-US" sz="1400" dirty="0"/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/>
      <dgm:t>
        <a:bodyPr/>
        <a:lstStyle/>
        <a:p>
          <a:pPr algn="l"/>
          <a:r>
            <a:rPr lang="sr-Cyrl-RS" sz="1400" dirty="0"/>
            <a:t>Започети пројекти из ранијих година</a:t>
          </a:r>
          <a:endParaRPr lang="en-US" sz="1400" dirty="0"/>
        </a:p>
      </dgm:t>
    </dgm:pt>
    <dgm:pt modelId="{F68F9F1A-A0AC-4627-BB76-A21CB9C16ACA}" type="parTrans" cxnId="{C3F3E9EA-BE7C-42FA-A974-B6909D195A40}">
      <dgm:prSet/>
      <dgm:spPr/>
      <dgm:t>
        <a:bodyPr/>
        <a:lstStyle/>
        <a:p>
          <a:endParaRPr lang="en-US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Cyrl-RS" sz="1400" dirty="0"/>
            <a:t>Остварење прошлогодишњег буџета</a:t>
          </a:r>
          <a:endParaRPr lang="en-US" sz="1400" dirty="0"/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61AA8207-A6A4-4905-9FD1-93C90724B340}" type="pres">
      <dgm:prSet presAssocID="{F2167233-387A-4C2A-92FA-201B800AF2E5}" presName="connTx" presStyleLbl="parChTrans1D2" presStyleIdx="0" presStyleCnt="5"/>
      <dgm:spPr/>
      <dgm:t>
        <a:bodyPr/>
        <a:lstStyle/>
        <a:p>
          <a:endParaRPr lang="en-US"/>
        </a:p>
      </dgm:t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5" custScaleX="189790" custScaleY="230123" custLinFactNeighborX="924" custLinFactNeighborY="600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88E36A-E711-4840-AED6-01651340FCD0}" type="pres">
      <dgm:prSet presAssocID="{0150A799-C83B-499D-BB9F-10C758CEFD9B}" presName="level3hierChild" presStyleCnt="0"/>
      <dgm:spPr/>
    </dgm:pt>
    <dgm:pt modelId="{F1903401-CDA9-4777-A04C-F19A89F110A0}" type="pres">
      <dgm:prSet presAssocID="{346E9DC4-0947-473F-AED9-9AECED92978F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D23E054D-0742-441B-9D09-9EB576968A6E}" type="pres">
      <dgm:prSet presAssocID="{346E9DC4-0947-473F-AED9-9AECED92978F}" presName="connTx" presStyleLbl="parChTrans1D2" presStyleIdx="1" presStyleCnt="5"/>
      <dgm:spPr/>
      <dgm:t>
        <a:bodyPr/>
        <a:lstStyle/>
        <a:p>
          <a:endParaRPr lang="en-US"/>
        </a:p>
      </dgm:t>
    </dgm:pt>
    <dgm:pt modelId="{145ADC9F-A830-493F-9981-28A949B5D57E}" type="pres">
      <dgm:prSet presAssocID="{DA59984A-EA45-43D5-8622-7135015E39DC}" presName="root2" presStyleCnt="0"/>
      <dgm:spPr/>
    </dgm:pt>
    <dgm:pt modelId="{A288E7CD-845A-4B30-8D9E-0FCFF4059FF8}" type="pres">
      <dgm:prSet presAssocID="{DA59984A-EA45-43D5-8622-7135015E39DC}" presName="LevelTwoTextNode" presStyleLbl="node2" presStyleIdx="1" presStyleCnt="5" custScaleX="188329" custScaleY="953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F56EA1-EF0C-41F7-A64B-4E0DC746E609}" type="pres">
      <dgm:prSet presAssocID="{DA59984A-EA45-43D5-8622-7135015E39DC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92BF821D-14E3-40BB-B3C5-212A94A9CA22}" type="pres">
      <dgm:prSet presAssocID="{9324F21A-CF22-404B-991C-F0FAD04F1E1A}" presName="connTx" presStyleLbl="parChTrans1D2" presStyleIdx="2" presStyleCnt="5"/>
      <dgm:spPr/>
      <dgm:t>
        <a:bodyPr/>
        <a:lstStyle/>
        <a:p>
          <a:endParaRPr lang="en-US"/>
        </a:p>
      </dgm:t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2" presStyleCnt="5" custScaleX="188642" custScaleY="4815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7E8E6685-0078-4B86-BC52-3A0FBAF76686}" type="pres">
      <dgm:prSet presAssocID="{F68F9F1A-A0AC-4627-BB76-A21CB9C16ACA}" presName="connTx" presStyleLbl="parChTrans1D2" presStyleIdx="3" presStyleCnt="5"/>
      <dgm:spPr/>
      <dgm:t>
        <a:bodyPr/>
        <a:lstStyle/>
        <a:p>
          <a:endParaRPr lang="en-US"/>
        </a:p>
      </dgm:t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3" presStyleCnt="5" custScaleX="188676" custScaleY="480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EE9BE54A-48D2-43A6-AD4C-394C0EDDA292}" type="pres">
      <dgm:prSet presAssocID="{B764CED6-B38C-4590-855F-1F4460EB1A27}" presName="connTx" presStyleLbl="parChTrans1D2" presStyleIdx="4" presStyleCnt="5"/>
      <dgm:spPr/>
      <dgm:t>
        <a:bodyPr/>
        <a:lstStyle/>
        <a:p>
          <a:endParaRPr lang="en-US"/>
        </a:p>
      </dgm:t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4" presStyleCnt="5" custScaleX="189623" custScaleY="497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5CB019DC-D02B-4F72-8799-DCEC8949294E}" srcId="{00360BBF-6709-42DA-A6DE-B8193ABE792F}" destId="{DA59984A-EA45-43D5-8622-7135015E39DC}" srcOrd="1" destOrd="0" parTransId="{346E9DC4-0947-473F-AED9-9AECED92978F}" sibTransId="{518CC24E-4035-4B8A-A82C-EA8D78A041FF}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C3F3E9EA-BE7C-42FA-A974-B6909D195A40}" srcId="{00360BBF-6709-42DA-A6DE-B8193ABE792F}" destId="{CACC7C31-0A19-4B77-8109-9AAB9EC25D20}" srcOrd="3" destOrd="0" parTransId="{F68F9F1A-A0AC-4627-BB76-A21CB9C16ACA}" sibTransId="{D22C3584-0D16-4A12-B343-F9C335256014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4EE02A3D-8F83-4292-A026-1515ED03FF36}" srcId="{00360BBF-6709-42DA-A6DE-B8193ABE792F}" destId="{12F72430-90C8-46E7-9363-A8933111BAFD}" srcOrd="2" destOrd="0" parTransId="{9324F21A-CF22-404B-991C-F0FAD04F1E1A}" sibTransId="{DF00040C-AB67-4D43-B520-7E02E511DCB9}"/>
    <dgm:cxn modelId="{34283C31-8592-4422-A1A3-73AB4C9D03AC}" type="presOf" srcId="{346E9DC4-0947-473F-AED9-9AECED92978F}" destId="{F1903401-CDA9-4777-A04C-F19A89F110A0}" srcOrd="0" destOrd="0" presId="urn:microsoft.com/office/officeart/2008/layout/HorizontalMultiLevelHierarchy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04C92B63-107A-49B7-9300-E9098DE5DF6A}" srcId="{00360BBF-6709-42DA-A6DE-B8193ABE792F}" destId="{24C9F698-7D4E-4709-8117-FB7CF1BB6ECA}" srcOrd="4" destOrd="0" parTransId="{B764CED6-B38C-4590-855F-1F4460EB1A27}" sibTransId="{F823D820-3815-46B0-8D53-E3C09C351FFB}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200F0BB4-194A-4F9E-8035-F09C349D5691}" type="presOf" srcId="{346E9DC4-0947-473F-AED9-9AECED92978F}" destId="{D23E054D-0742-441B-9D09-9EB576968A6E}" srcOrd="1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C39D5786-DF54-4F2D-BB08-544A5A89AC42}" type="presOf" srcId="{DA59984A-EA45-43D5-8622-7135015E39DC}" destId="{A288E7CD-845A-4B30-8D9E-0FCFF4059FF8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A8A22A4-4EDA-4689-B0A9-1198A9E56F06}" type="presParOf" srcId="{CFBE3A7D-7CD3-413D-AA64-9100FA79E8D0}" destId="{F1903401-CDA9-4777-A04C-F19A89F110A0}" srcOrd="2" destOrd="0" presId="urn:microsoft.com/office/officeart/2008/layout/HorizontalMultiLevelHierarchy"/>
    <dgm:cxn modelId="{933306AF-1DFB-4BB3-9D7E-EFC678BAAB07}" type="presParOf" srcId="{F1903401-CDA9-4777-A04C-F19A89F110A0}" destId="{D23E054D-0742-441B-9D09-9EB576968A6E}" srcOrd="0" destOrd="0" presId="urn:microsoft.com/office/officeart/2008/layout/HorizontalMultiLevelHierarchy"/>
    <dgm:cxn modelId="{5944B083-DBD5-40A0-A7C2-97EE7928F409}" type="presParOf" srcId="{CFBE3A7D-7CD3-413D-AA64-9100FA79E8D0}" destId="{145ADC9F-A830-493F-9981-28A949B5D57E}" srcOrd="3" destOrd="0" presId="urn:microsoft.com/office/officeart/2008/layout/HorizontalMultiLevelHierarchy"/>
    <dgm:cxn modelId="{0CA230BB-4CD5-404C-BE9F-5BC1C225C2EE}" type="presParOf" srcId="{145ADC9F-A830-493F-9981-28A949B5D57E}" destId="{A288E7CD-845A-4B30-8D9E-0FCFF4059FF8}" srcOrd="0" destOrd="0" presId="urn:microsoft.com/office/officeart/2008/layout/HorizontalMultiLevelHierarchy"/>
    <dgm:cxn modelId="{3E6A55AD-4F8D-47D7-9596-9A9228B677C8}" type="presParOf" srcId="{145ADC9F-A830-493F-9981-28A949B5D57E}" destId="{8AF56EA1-EF0C-41F7-A64B-4E0DC746E609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4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5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6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7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8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9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/>
      <dgm:t>
        <a:bodyPr/>
        <a:lstStyle/>
        <a:p>
          <a:r>
            <a:rPr lang="sr-Cyrl-RS" sz="1300" dirty="0">
              <a:solidFill>
                <a:schemeClr val="bg1"/>
              </a:solidFill>
            </a:rPr>
            <a:t>Укупан буџет </a:t>
          </a:r>
          <a:r>
            <a:rPr lang="sr-Cyrl-RS" sz="1300" dirty="0" smtClean="0">
              <a:solidFill>
                <a:schemeClr val="bg1"/>
              </a:solidFill>
            </a:rPr>
            <a:t>општине</a:t>
          </a:r>
        </a:p>
        <a:p>
          <a:r>
            <a:rPr lang="en-US" sz="1300" dirty="0" smtClean="0">
              <a:solidFill>
                <a:schemeClr val="bg1"/>
              </a:solidFill>
            </a:rPr>
            <a:t>623</a:t>
          </a:r>
          <a:r>
            <a:rPr lang="sr-Cyrl-RS" sz="1300" dirty="0" smtClean="0">
              <a:solidFill>
                <a:schemeClr val="bg1"/>
              </a:solidFill>
            </a:rPr>
            <a:t>.</a:t>
          </a:r>
          <a:r>
            <a:rPr lang="en-US" sz="1300" dirty="0" smtClean="0">
              <a:solidFill>
                <a:schemeClr val="bg1"/>
              </a:solidFill>
            </a:rPr>
            <a:t>328</a:t>
          </a:r>
          <a:r>
            <a:rPr lang="sr-Cyrl-RS" sz="1300" dirty="0" smtClean="0">
              <a:solidFill>
                <a:schemeClr val="bg1"/>
              </a:solidFill>
            </a:rPr>
            <a:t>.</a:t>
          </a:r>
          <a:r>
            <a:rPr lang="en-US" sz="1300" dirty="0" smtClean="0">
              <a:solidFill>
                <a:schemeClr val="bg1"/>
              </a:solidFill>
            </a:rPr>
            <a:t>900</a:t>
          </a:r>
          <a:r>
            <a:rPr lang="sr-Cyrl-RS" sz="1300" dirty="0" smtClean="0">
              <a:solidFill>
                <a:schemeClr val="bg1"/>
              </a:solidFill>
            </a:rPr>
            <a:t>,</a:t>
          </a:r>
          <a:r>
            <a:rPr lang="en-US" sz="1300" dirty="0" smtClean="0">
              <a:solidFill>
                <a:schemeClr val="bg1"/>
              </a:solidFill>
            </a:rPr>
            <a:t>23</a:t>
          </a:r>
          <a:endParaRPr lang="en-US" sz="1300" dirty="0">
            <a:solidFill>
              <a:srgbClr val="FF0000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/>
      <dgm:t>
        <a:bodyPr/>
        <a:lstStyle/>
        <a:p>
          <a:r>
            <a:rPr lang="sr-Cyrl-RS" dirty="0"/>
            <a:t>Средства из буџета општине </a:t>
          </a:r>
          <a:r>
            <a:rPr lang="sr-Cyrl-RS" dirty="0" smtClean="0">
              <a:solidFill>
                <a:srgbClr val="FF0000"/>
              </a:solidFill>
            </a:rPr>
            <a:t>5</a:t>
          </a:r>
          <a:r>
            <a:rPr lang="en-US" dirty="0" smtClean="0">
              <a:solidFill>
                <a:srgbClr val="FF0000"/>
              </a:solidFill>
            </a:rPr>
            <a:t>97.900</a:t>
          </a:r>
          <a:r>
            <a:rPr lang="sr-Cyrl-RS" dirty="0" smtClean="0">
              <a:solidFill>
                <a:srgbClr val="FF0000"/>
              </a:solidFill>
            </a:rPr>
            <a:t>.</a:t>
          </a:r>
          <a:r>
            <a:rPr lang="en-US" dirty="0" smtClean="0">
              <a:solidFill>
                <a:srgbClr val="FF0000"/>
              </a:solidFill>
            </a:rPr>
            <a:t>0</a:t>
          </a:r>
          <a:r>
            <a:rPr lang="sr-Cyrl-RS" dirty="0" smtClean="0">
              <a:solidFill>
                <a:srgbClr val="FF0000"/>
              </a:solidFill>
            </a:rPr>
            <a:t>00,00</a:t>
          </a:r>
          <a:endParaRPr lang="en-US" dirty="0">
            <a:solidFill>
              <a:srgbClr val="FF000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/>
      <dgm:t>
        <a:bodyPr/>
        <a:lstStyle/>
        <a:p>
          <a:r>
            <a:rPr lang="sr-Cyrl-RS" dirty="0"/>
            <a:t>Пренета средства из ранијих година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Cyrl-RS" dirty="0" smtClean="0">
              <a:solidFill>
                <a:srgbClr val="FF0000"/>
              </a:solidFill>
            </a:rPr>
            <a:t>1</a:t>
          </a:r>
          <a:r>
            <a:rPr lang="en-US" dirty="0" smtClean="0">
              <a:solidFill>
                <a:srgbClr val="FF0000"/>
              </a:solidFill>
            </a:rPr>
            <a:t>0</a:t>
          </a:r>
          <a:r>
            <a:rPr lang="sr-Cyrl-RS" dirty="0" smtClean="0">
              <a:solidFill>
                <a:srgbClr val="FF0000"/>
              </a:solidFill>
            </a:rPr>
            <a:t>.</a:t>
          </a:r>
          <a:r>
            <a:rPr lang="en-US" dirty="0" smtClean="0">
              <a:solidFill>
                <a:srgbClr val="FF0000"/>
              </a:solidFill>
            </a:rPr>
            <a:t>228</a:t>
          </a:r>
          <a:r>
            <a:rPr lang="sr-Cyrl-RS" dirty="0" smtClean="0">
              <a:solidFill>
                <a:srgbClr val="FF0000"/>
              </a:solidFill>
            </a:rPr>
            <a:t>.</a:t>
          </a:r>
          <a:r>
            <a:rPr lang="en-US" dirty="0" smtClean="0">
              <a:solidFill>
                <a:srgbClr val="FF0000"/>
              </a:solidFill>
            </a:rPr>
            <a:t>900</a:t>
          </a:r>
          <a:r>
            <a:rPr lang="sr-Cyrl-RS" dirty="0" smtClean="0">
              <a:solidFill>
                <a:srgbClr val="FF0000"/>
              </a:solidFill>
            </a:rPr>
            <a:t>,51</a:t>
          </a:r>
          <a:endParaRPr lang="en-US" dirty="0">
            <a:solidFill>
              <a:srgbClr val="FF0000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1BFF2E57-C3C3-41C5-AD27-AD5B38758512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из осталих извора </a:t>
          </a:r>
          <a:r>
            <a:rPr lang="sr-Cyrl-RS" dirty="0" smtClean="0">
              <a:solidFill>
                <a:schemeClr val="bg1"/>
              </a:solidFill>
            </a:rPr>
            <a:t>1</a:t>
          </a:r>
          <a:r>
            <a:rPr lang="en-US" dirty="0" smtClean="0">
              <a:solidFill>
                <a:schemeClr val="bg1"/>
              </a:solidFill>
            </a:rPr>
            <a:t>5</a:t>
          </a:r>
          <a:r>
            <a:rPr lang="sr-Cyrl-RS" dirty="0" smtClean="0">
              <a:solidFill>
                <a:schemeClr val="bg1"/>
              </a:solidFill>
            </a:rPr>
            <a:t>.</a:t>
          </a:r>
          <a:r>
            <a:rPr lang="en-US" dirty="0" smtClean="0">
              <a:solidFill>
                <a:schemeClr val="bg1"/>
              </a:solidFill>
            </a:rPr>
            <a:t>2</a:t>
          </a:r>
          <a:r>
            <a:rPr lang="sr-Cyrl-RS" dirty="0" smtClean="0">
              <a:solidFill>
                <a:schemeClr val="bg1"/>
              </a:solidFill>
            </a:rPr>
            <a:t>00.000,00</a:t>
          </a:r>
          <a:endParaRPr lang="en-US" dirty="0">
            <a:solidFill>
              <a:srgbClr val="FF0000"/>
            </a:solidFill>
          </a:endParaRPr>
        </a:p>
      </dgm:t>
    </dgm:pt>
    <dgm:pt modelId="{16C36D11-8C3A-418B-89AD-79984C43541D}" type="parTrans" cxnId="{102028BE-B492-4CC2-B891-2B4A0D121B22}">
      <dgm:prSet/>
      <dgm:spPr/>
      <dgm:t>
        <a:bodyPr/>
        <a:lstStyle/>
        <a:p>
          <a:endParaRPr lang="en-US"/>
        </a:p>
      </dgm:t>
    </dgm:pt>
    <dgm:pt modelId="{E3D49EE4-B8C9-4269-B149-653B95D47416}" type="sibTrans" cxnId="{102028BE-B492-4CC2-B891-2B4A0D121B22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  <dgm:t>
        <a:bodyPr/>
        <a:lstStyle/>
        <a:p>
          <a:endParaRPr lang="en-US"/>
        </a:p>
      </dgm:t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  <dgm:t>
        <a:bodyPr/>
        <a:lstStyle/>
        <a:p>
          <a:endParaRPr lang="en-US"/>
        </a:p>
      </dgm:t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57712" custScaleY="84618" custLinFactX="133199" custLinFactNeighborX="200000" custLinFactNeighborY="48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E35084-2DEE-4C9C-8259-DF4374B4BFC7}" type="pres">
      <dgm:prSet presAssocID="{097825AB-8F2B-4EF3-ABE1-7DCEF8027B99}" presName="spacerL" presStyleCnt="0"/>
      <dgm:spPr/>
    </dgm:pt>
    <dgm:pt modelId="{4F4F87F2-8514-4849-B974-53331EFFA6A3}" type="pres">
      <dgm:prSet presAssocID="{097825AB-8F2B-4EF3-ABE1-7DCEF8027B99}" presName="sibTrans" presStyleLbl="sibTrans2D1" presStyleIdx="2" presStyleCnt="3" custLinFactX="-91852" custLinFactNeighborX="-100000" custLinFactNeighborY="-2995"/>
      <dgm:spPr/>
      <dgm:t>
        <a:bodyPr/>
        <a:lstStyle/>
        <a:p>
          <a:endParaRPr lang="en-US"/>
        </a:p>
      </dgm:t>
    </dgm:pt>
    <dgm:pt modelId="{DB23206D-9806-4AA8-923C-592167F0D1C1}" type="pres">
      <dgm:prSet presAssocID="{097825AB-8F2B-4EF3-ABE1-7DCEF8027B99}" presName="spacerR" presStyleCnt="0"/>
      <dgm:spPr/>
    </dgm:pt>
    <dgm:pt modelId="{A6BD896E-4D4C-4AE1-9C22-3ED8631C5A0A}" type="pres">
      <dgm:prSet presAssocID="{1BFF2E57-C3C3-41C5-AD27-AD5B38758512}" presName="node" presStyleLbl="node1" presStyleIdx="3" presStyleCnt="4" custScaleX="96115" custScaleY="96476" custLinFactX="-216959" custLinFactNeighborX="-300000" custLinFactNeighborY="41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C2B40DC6-747D-4537-9359-BEF984154664}" type="presOf" srcId="{1BFF2E57-C3C3-41C5-AD27-AD5B38758512}" destId="{A6BD896E-4D4C-4AE1-9C22-3ED8631C5A0A}" srcOrd="0" destOrd="0" presId="urn:microsoft.com/office/officeart/2005/8/layout/equation1"/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102028BE-B492-4CC2-B891-2B4A0D121B22}" srcId="{028ECFAC-63B3-40F0-9E03-B31D365E432C}" destId="{1BFF2E57-C3C3-41C5-AD27-AD5B38758512}" srcOrd="3" destOrd="0" parTransId="{16C36D11-8C3A-418B-89AD-79984C43541D}" sibTransId="{E3D49EE4-B8C9-4269-B149-653B95D47416}"/>
    <dgm:cxn modelId="{57D60159-FCF0-44F7-9FE6-0AAEED3F2D84}" type="presOf" srcId="{097825AB-8F2B-4EF3-ABE1-7DCEF8027B99}" destId="{4F4F87F2-8514-4849-B974-53331EFFA6A3}" srcOrd="0" destOrd="0" presId="urn:microsoft.com/office/officeart/2005/8/layout/equation1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683D6580-438D-46FB-9EFB-AC2E20018917}" type="presParOf" srcId="{688A0EC4-0F6D-4987-959D-CA5F27B3CF24}" destId="{50E35084-2DEE-4C9C-8259-DF4374B4BFC7}" srcOrd="9" destOrd="0" presId="urn:microsoft.com/office/officeart/2005/8/layout/equation1"/>
    <dgm:cxn modelId="{94E030DA-DD87-4483-B009-1FD97952F7AE}" type="presParOf" srcId="{688A0EC4-0F6D-4987-959D-CA5F27B3CF24}" destId="{4F4F87F2-8514-4849-B974-53331EFFA6A3}" srcOrd="10" destOrd="0" presId="urn:microsoft.com/office/officeart/2005/8/layout/equation1"/>
    <dgm:cxn modelId="{41A0E85A-E619-4349-8C37-C98B205B7192}" type="presParOf" srcId="{688A0EC4-0F6D-4987-959D-CA5F27B3CF24}" destId="{DB23206D-9806-4AA8-923C-592167F0D1C1}" srcOrd="11" destOrd="0" presId="urn:microsoft.com/office/officeart/2005/8/layout/equation1"/>
    <dgm:cxn modelId="{82B0284B-7D49-49D9-8F4C-3F382226E661}" type="presParOf" srcId="{688A0EC4-0F6D-4987-959D-CA5F27B3CF24}" destId="{A6BD896E-4D4C-4AE1-9C22-3ED8631C5A0A}" srcOrd="12" destOrd="0" presId="urn:microsoft.com/office/officeart/2005/8/layout/equation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Порески приходи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Cyrl-RS" b="1" dirty="0"/>
            <a:t>Донације и трансфери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sr-Cyrl-CS" sz="1400" b="1" i="1" dirty="0"/>
            <a:t>Донације</a:t>
          </a:r>
          <a:r>
            <a:rPr lang="sr-Cyrl-CS" sz="1400" b="1" dirty="0"/>
            <a:t> </a:t>
          </a:r>
          <a:r>
            <a:rPr lang="sr-Cyrl-CS" sz="14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dirty="0">
              <a:latin typeface="Calibri" panose="020F0502020204030204" pitchFamily="34" charset="0"/>
            </a:rPr>
            <a:t>Трансфери п</a:t>
          </a:r>
          <a:r>
            <a:rPr lang="ru-RU" altLang="en-US" sz="14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dirty="0">
              <a:latin typeface="Calibri" panose="020F0502020204030204" pitchFamily="34" charset="0"/>
            </a:rPr>
            <a:t>наменски (</a:t>
          </a:r>
          <a:r>
            <a:rPr lang="sr-Cyrl-RS" altLang="en-US" sz="14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dirty="0">
              <a:latin typeface="Calibri" panose="020F0502020204030204" pitchFamily="34" charset="0"/>
            </a:rPr>
            <a:t>ненаменски (</a:t>
          </a:r>
          <a:r>
            <a:rPr lang="sr-Cyrl-RS" altLang="en-US" sz="14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dirty="0">
              <a:latin typeface="Calibri" panose="020F0502020204030204" pitchFamily="34" charset="0"/>
            </a:rPr>
            <a:t> </a:t>
          </a:r>
          <a:r>
            <a:rPr lang="sr-Cyrl-RS" altLang="en-US" sz="1400" dirty="0">
              <a:latin typeface="Calibri" panose="020F0502020204030204" pitchFamily="34" charset="0"/>
            </a:rPr>
            <a:t>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Непорески приходи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Примања од продаје нефинансијске имовине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rgbClr val="FFFF00"/>
        </a:solidFill>
      </dgm:spPr>
      <dgm:t>
        <a:bodyPr/>
        <a:lstStyle/>
        <a:p>
          <a:pPr algn="just"/>
          <a:r>
            <a:rPr lang="sr-Cyrl-RS" sz="14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Примања од задуживања и  продаје финансијске имовине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0" i="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Пренета средства из ранијих година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Представљају вишак прихода буџета општине који нису потрошени у претходној  буџетској години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6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6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6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6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6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6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FAF999-9E08-4A6A-A6D7-11D7E30AC118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53E397A2-7CAD-4A4C-ABDE-885D92961EB2}" type="presOf" srcId="{FE2BA0E8-81AC-463B-B498-EF464F5BCE06}" destId="{9893D59A-7FEC-486D-89C4-D28135F6121C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C1188A4E-FB96-4E8F-9307-7C6CDB28AD6E}" type="presOf" srcId="{4B4A2A45-FFA7-47F5-A99D-A2DFD7698107}" destId="{9A05939C-6B40-4C32-897A-4A6DC3E71E5B}" srcOrd="0" destOrd="0" presId="urn:diagrams.loki3.com/BracketList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D90891A-5CA6-46E0-9B94-066929D862D5}" type="presOf" srcId="{28888755-727E-436B-B2F2-DA7896544A65}" destId="{9312B733-3AEB-49F6-8245-08553BA2949B}" srcOrd="0" destOrd="0" presId="urn:diagrams.loki3.com/BracketList"/>
    <dgm:cxn modelId="{F0833111-710A-438D-8DAD-39E1E37FCCA2}" type="presOf" srcId="{E1AD8724-28DC-48C5-B75E-B0D1F33E6279}" destId="{939B76D1-BB33-4E50-9ECD-839FB5787B95}" srcOrd="0" destOrd="0" presId="urn:diagrams.loki3.com/BracketList"/>
    <dgm:cxn modelId="{B07D637A-714A-406B-993E-0E5A5B39956B}" type="presOf" srcId="{E1B79EE1-1157-4302-AB0B-8FEDC81165FD}" destId="{F40D94EA-52E0-4740-A924-EAF350BDF213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28FEEFA5-6DE3-40CA-B954-F6DBC6F9FAD9}" type="presOf" srcId="{26EF48C7-6381-4355-B03F-DD441AE957C7}" destId="{EFAACCF6-3A6A-4536-89B0-F0A7C44F6BE1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F06063E2-D018-4F42-A342-274E0902DE34}" type="presOf" srcId="{A22D28D0-C0EE-4FAC-9411-A8A4995FB17B}" destId="{B43D6F8D-5103-4DCA-8971-053A6B7A987B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9154DB6-8B71-4C47-A778-19BA49538396}" type="presOf" srcId="{92FD0664-EE76-4121-BE7B-68FC1EE5F4D7}" destId="{C6BA9D27-2D60-4BA7-98A9-E18E57FDB6CB}" srcOrd="0" destOrd="0" presId="urn:diagrams.loki3.com/BracketList"/>
    <dgm:cxn modelId="{39B6D187-F738-494F-864B-824768F311FC}" type="presOf" srcId="{6B14159D-5902-471E-9F91-CEA86CA18597}" destId="{FFFD7BD8-195B-4FA4-9414-4F4C582F5570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1021894C-289A-4B28-BA0D-6767C27230B8}" type="presOf" srcId="{D45E583C-4AAD-40D2-9D24-9A0A68141567}" destId="{7BB6658A-32E0-42C7-B82A-240BF45CF27D}" srcOrd="0" destOrd="0" presId="urn:diagrams.loki3.com/BracketList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BF9B1FA8-C6F8-417C-9283-F4B7F3F4EF70}" type="presParOf" srcId="{EFEB1020-9C17-48DC-BBE0-54FA743F9F75}" destId="{F0DED400-B200-4EA2-AB34-CCFF58E07A6E}" srcOrd="8" destOrd="0" presId="urn:diagrams.loki3.com/BracketList"/>
    <dgm:cxn modelId="{E345153F-C919-4567-BC59-069A2E963EE9}" type="presParOf" srcId="{F0DED400-B200-4EA2-AB34-CCFF58E07A6E}" destId="{EFAACCF6-3A6A-4536-89B0-F0A7C44F6BE1}" srcOrd="0" destOrd="0" presId="urn:diagrams.loki3.com/BracketList"/>
    <dgm:cxn modelId="{19F0349F-94B2-48EF-9CB1-A53AF6DFB3E3}" type="presParOf" srcId="{F0DED400-B200-4EA2-AB34-CCFF58E07A6E}" destId="{6497CA82-45EE-4BD1-AEB4-CC3961FBFB74}" srcOrd="1" destOrd="0" presId="urn:diagrams.loki3.com/BracketList"/>
    <dgm:cxn modelId="{BDC27EB9-8B7C-4816-8A7F-E481DA678E0A}" type="presParOf" srcId="{F0DED400-B200-4EA2-AB34-CCFF58E07A6E}" destId="{CD7548DD-1E84-4DA7-B1D0-28F3E4EBFF82}" srcOrd="2" destOrd="0" presId="urn:diagrams.loki3.com/BracketList"/>
    <dgm:cxn modelId="{C48B11B7-350A-42FB-B1E8-37C6E8B4B104}" type="presParOf" srcId="{F0DED400-B200-4EA2-AB34-CCFF58E07A6E}" destId="{9A05939C-6B40-4C32-897A-4A6DC3E71E5B}" srcOrd="3" destOrd="0" presId="urn:diagrams.loki3.com/BracketList"/>
    <dgm:cxn modelId="{ABE5130E-CE17-45B1-8A81-C0E4C5D4AA9D}" type="presParOf" srcId="{EFEB1020-9C17-48DC-BBE0-54FA743F9F75}" destId="{569EA799-9807-4770-B698-79D3EF79120B}" srcOrd="9" destOrd="0" presId="urn:diagrams.loki3.com/BracketList"/>
    <dgm:cxn modelId="{C3FF0216-0C3D-49E3-97BA-BD3CECD08547}" type="presParOf" srcId="{EFEB1020-9C17-48DC-BBE0-54FA743F9F75}" destId="{2B991069-479A-498A-AF83-5B33CD9F12C6}" srcOrd="10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Cyrl-RS" dirty="0"/>
            <a:t>Укупни буџетски приходи и примања </a:t>
          </a:r>
          <a:r>
            <a:rPr lang="en-US" b="1" dirty="0" smtClean="0">
              <a:solidFill>
                <a:schemeClr val="tx1"/>
              </a:solidFill>
            </a:rPr>
            <a:t>623</a:t>
          </a:r>
          <a:r>
            <a:rPr lang="sr-Cyrl-BA" b="1" dirty="0" smtClean="0">
              <a:solidFill>
                <a:schemeClr val="tx1"/>
              </a:solidFill>
            </a:rPr>
            <a:t>.</a:t>
          </a:r>
          <a:r>
            <a:rPr lang="en-US" b="1" dirty="0" smtClean="0">
              <a:solidFill>
                <a:schemeClr val="tx1"/>
              </a:solidFill>
            </a:rPr>
            <a:t>328</a:t>
          </a:r>
          <a:r>
            <a:rPr lang="sr-Cyrl-BA" b="1" dirty="0" smtClean="0">
              <a:solidFill>
                <a:schemeClr val="tx1"/>
              </a:solidFill>
            </a:rPr>
            <a:t>.</a:t>
          </a:r>
          <a:r>
            <a:rPr lang="en-US" b="1" dirty="0" smtClean="0">
              <a:solidFill>
                <a:schemeClr val="tx1"/>
              </a:solidFill>
            </a:rPr>
            <a:t>900</a:t>
          </a:r>
          <a:r>
            <a:rPr lang="sr-Cyrl-BA" b="1" dirty="0" smtClean="0">
              <a:solidFill>
                <a:schemeClr val="tx1"/>
              </a:solidFill>
            </a:rPr>
            <a:t>,</a:t>
          </a:r>
          <a:r>
            <a:rPr lang="en-US" b="1" dirty="0" smtClean="0">
              <a:solidFill>
                <a:schemeClr val="tx1"/>
              </a:solidFill>
            </a:rPr>
            <a:t>23</a:t>
          </a:r>
          <a:r>
            <a:rPr lang="sr-Cyrl-RS" b="1" dirty="0" smtClean="0">
              <a:solidFill>
                <a:schemeClr val="tx1"/>
              </a:solidFill>
            </a:rPr>
            <a:t> </a:t>
          </a:r>
          <a:r>
            <a:rPr lang="sr-Cyrl-RS" dirty="0"/>
            <a:t>динара</a:t>
          </a:r>
          <a:endParaRPr lang="en-US" dirty="0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/>
      <dgm:spPr/>
      <dgm:t>
        <a:bodyPr/>
        <a:lstStyle/>
        <a:p>
          <a:pPr algn="ctr"/>
          <a:r>
            <a:rPr lang="sr-Cyrl-RS" dirty="0"/>
            <a:t>Приходи од  пореза  </a:t>
          </a:r>
          <a:r>
            <a:rPr lang="en-US" dirty="0" smtClean="0"/>
            <a:t>424</a:t>
          </a:r>
          <a:r>
            <a:rPr lang="sr-Cyrl-BA" dirty="0" smtClean="0">
              <a:solidFill>
                <a:srgbClr val="FF0000"/>
              </a:solidFill>
            </a:rPr>
            <a:t>.</a:t>
          </a:r>
          <a:r>
            <a:rPr lang="en-US" dirty="0" smtClean="0">
              <a:solidFill>
                <a:srgbClr val="FF0000"/>
              </a:solidFill>
            </a:rPr>
            <a:t>292</a:t>
          </a:r>
          <a:r>
            <a:rPr lang="sr-Cyrl-BA" dirty="0" smtClean="0">
              <a:solidFill>
                <a:srgbClr val="FF0000"/>
              </a:solidFill>
            </a:rPr>
            <a:t>.032,00</a:t>
          </a:r>
          <a:r>
            <a:rPr lang="sr-Cyrl-RS" dirty="0" smtClean="0"/>
            <a:t>динара</a:t>
          </a:r>
          <a:endParaRPr lang="en-US" dirty="0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/>
      <dgm:spPr/>
      <dgm:t>
        <a:bodyPr/>
        <a:lstStyle/>
        <a:p>
          <a:pPr algn="ctr"/>
          <a:r>
            <a:rPr lang="sr-Cyrl-RS" dirty="0"/>
            <a:t>Трансфери </a:t>
          </a:r>
          <a:r>
            <a:rPr lang="sr-Cyrl-BA" dirty="0" smtClean="0">
              <a:solidFill>
                <a:srgbClr val="FF0000"/>
              </a:solidFill>
            </a:rPr>
            <a:t>1</a:t>
          </a:r>
          <a:r>
            <a:rPr lang="en-US" dirty="0" smtClean="0">
              <a:solidFill>
                <a:srgbClr val="FF0000"/>
              </a:solidFill>
            </a:rPr>
            <a:t>23</a:t>
          </a:r>
          <a:r>
            <a:rPr lang="sr-Cyrl-BA" dirty="0" smtClean="0">
              <a:solidFill>
                <a:srgbClr val="FF0000"/>
              </a:solidFill>
            </a:rPr>
            <a:t>.</a:t>
          </a:r>
          <a:r>
            <a:rPr lang="en-US" dirty="0" smtClean="0">
              <a:solidFill>
                <a:srgbClr val="FF0000"/>
              </a:solidFill>
            </a:rPr>
            <a:t>749</a:t>
          </a:r>
          <a:r>
            <a:rPr lang="sr-Cyrl-BA" dirty="0" smtClean="0">
              <a:solidFill>
                <a:srgbClr val="FF0000"/>
              </a:solidFill>
            </a:rPr>
            <a:t>.068</a:t>
          </a:r>
          <a:r>
            <a:rPr lang="sr-Latn-RS" dirty="0" smtClean="0">
              <a:solidFill>
                <a:srgbClr val="FF0000"/>
              </a:solidFill>
            </a:rPr>
            <a:t> </a:t>
          </a:r>
          <a:r>
            <a:rPr lang="sr-Cyrl-RS" dirty="0"/>
            <a:t>динара</a:t>
          </a:r>
          <a:endParaRPr lang="en-US" dirty="0"/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/>
      <dgm:spPr/>
      <dgm:t>
        <a:bodyPr/>
        <a:lstStyle/>
        <a:p>
          <a:pPr algn="ctr"/>
          <a:r>
            <a:rPr lang="sr-Cyrl-RS" dirty="0"/>
            <a:t>Други приходи  </a:t>
          </a:r>
          <a:r>
            <a:rPr lang="sr-Cyrl-BA" dirty="0" smtClean="0">
              <a:solidFill>
                <a:srgbClr val="FF0000"/>
              </a:solidFill>
            </a:rPr>
            <a:t>6</a:t>
          </a:r>
          <a:r>
            <a:rPr lang="en-US" dirty="0" smtClean="0">
              <a:solidFill>
                <a:srgbClr val="FF0000"/>
              </a:solidFill>
            </a:rPr>
            <a:t>5</a:t>
          </a:r>
          <a:r>
            <a:rPr lang="sr-Cyrl-BA" dirty="0" smtClean="0">
              <a:solidFill>
                <a:srgbClr val="FF0000"/>
              </a:solidFill>
            </a:rPr>
            <a:t>.</a:t>
          </a:r>
          <a:r>
            <a:rPr lang="en-US" dirty="0" smtClean="0">
              <a:solidFill>
                <a:srgbClr val="FF0000"/>
              </a:solidFill>
            </a:rPr>
            <a:t>058</a:t>
          </a:r>
          <a:r>
            <a:rPr lang="sr-Cyrl-BA" dirty="0" smtClean="0">
              <a:solidFill>
                <a:srgbClr val="FF0000"/>
              </a:solidFill>
            </a:rPr>
            <a:t>.</a:t>
          </a:r>
          <a:r>
            <a:rPr lang="en-US" dirty="0" smtClean="0">
              <a:solidFill>
                <a:srgbClr val="FF0000"/>
              </a:solidFill>
            </a:rPr>
            <a:t>9</a:t>
          </a:r>
          <a:r>
            <a:rPr lang="sr-Cyrl-BA" dirty="0" smtClean="0">
              <a:solidFill>
                <a:srgbClr val="FF0000"/>
              </a:solidFill>
            </a:rPr>
            <a:t>00,00 </a:t>
          </a:r>
          <a:r>
            <a:rPr lang="sr-Cyrl-RS" dirty="0" smtClean="0"/>
            <a:t>динара</a:t>
          </a:r>
          <a:endParaRPr lang="en-US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40EF3D92-C4CB-4CBC-8AED-087234C53764}">
      <dgm:prSet phldrT="[Text]"/>
      <dgm:spPr/>
      <dgm:t>
        <a:bodyPr/>
        <a:lstStyle/>
        <a:p>
          <a:pPr algn="ctr"/>
          <a:r>
            <a:rPr lang="sr-Cyrl-RS" dirty="0"/>
            <a:t>Примања од продаје нефинансијске имовине  </a:t>
          </a:r>
          <a:r>
            <a:rPr lang="sr-Cyrl-BA" smtClean="0">
              <a:solidFill>
                <a:srgbClr val="FF0000"/>
              </a:solidFill>
            </a:rPr>
            <a:t>0,00 </a:t>
          </a:r>
          <a:r>
            <a:rPr lang="sr-Cyrl-RS" smtClean="0"/>
            <a:t>динара</a:t>
          </a:r>
          <a:endParaRPr lang="en-US" dirty="0"/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920F0D4F-6C4C-4BE8-9363-F48FBF034871}">
      <dgm:prSet phldrT="[Text]"/>
      <dgm:spPr/>
      <dgm:t>
        <a:bodyPr/>
        <a:lstStyle/>
        <a:p>
          <a:pPr algn="ctr"/>
          <a:r>
            <a:rPr lang="sr-Cyrl-RS" dirty="0"/>
            <a:t>Примања од продаје финансијске имовине  </a:t>
          </a:r>
          <a:r>
            <a:rPr lang="sr-Cyrl-BA" dirty="0" smtClean="0">
              <a:solidFill>
                <a:srgbClr val="FF0000"/>
              </a:solidFill>
            </a:rPr>
            <a:t>0,00 </a:t>
          </a:r>
          <a:r>
            <a:rPr lang="sr-Cyrl-RS" dirty="0" smtClean="0"/>
            <a:t>динара</a:t>
          </a:r>
          <a:endParaRPr lang="en-US" dirty="0"/>
        </a:p>
      </dgm:t>
    </dgm:pt>
    <dgm:pt modelId="{43AA7920-B602-4336-8E46-A663A1629DDB}" type="par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5F9FEDD2-AAF1-4278-94C9-B59264FA9EB9}" type="sib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Cyrl-RS" sz="1000" dirty="0"/>
            <a:t>Пренета средства из ранијих година</a:t>
          </a:r>
          <a:r>
            <a:rPr lang="sr-Latn-RS" sz="1000" dirty="0"/>
            <a:t> </a:t>
          </a:r>
          <a:r>
            <a:rPr lang="sr-Cyrl-BA" sz="1000" dirty="0" smtClean="0"/>
            <a:t>1</a:t>
          </a:r>
          <a:r>
            <a:rPr lang="en-US" sz="1000" dirty="0" smtClean="0"/>
            <a:t>0</a:t>
          </a:r>
          <a:r>
            <a:rPr lang="sr-Cyrl-BA" sz="1000" dirty="0" smtClean="0"/>
            <a:t>.</a:t>
          </a:r>
          <a:r>
            <a:rPr lang="en-US" sz="1000" dirty="0" smtClean="0"/>
            <a:t>228</a:t>
          </a:r>
          <a:r>
            <a:rPr lang="sr-Cyrl-BA" sz="1000" dirty="0" smtClean="0"/>
            <a:t>.</a:t>
          </a:r>
          <a:r>
            <a:rPr lang="en-US" sz="1000" dirty="0" smtClean="0"/>
            <a:t>900</a:t>
          </a:r>
          <a:r>
            <a:rPr lang="sr-Cyrl-BA" sz="1000" dirty="0" smtClean="0"/>
            <a:t>,</a:t>
          </a:r>
          <a:r>
            <a:rPr lang="en-US" sz="1000" dirty="0" smtClean="0"/>
            <a:t>23</a:t>
          </a:r>
          <a:r>
            <a:rPr lang="sr-Cyrl-RS" sz="1000" dirty="0" smtClean="0"/>
            <a:t> </a:t>
          </a:r>
          <a:r>
            <a:rPr lang="sr-Latn-RS" sz="1000" dirty="0" smtClean="0"/>
            <a:t> </a:t>
          </a:r>
          <a:r>
            <a:rPr lang="sr-Cyrl-RS" sz="1000" dirty="0"/>
            <a:t>динара</a:t>
          </a:r>
          <a:endParaRPr lang="en-US" sz="10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7"/>
      <dgm:spPr/>
      <dgm:t>
        <a:bodyPr/>
        <a:lstStyle/>
        <a:p>
          <a:endParaRPr lang="en-US"/>
        </a:p>
      </dgm:t>
    </dgm:pt>
    <dgm:pt modelId="{63432802-399F-407F-AC10-7219543A0326}" type="pres">
      <dgm:prSet presAssocID="{DB1A1606-130D-4B45-9553-0A0B804495DF}" presName="node" presStyleLbl="venn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9BFEB2-6844-4A2C-8DC2-780280CBA079}" type="pres">
      <dgm:prSet presAssocID="{AEA7499A-114B-4146-9776-CDD8ACEC6B39}" presName="node" presStyleLbl="venn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DE88A7-5745-4E4F-A7A8-F71A4DA0D5F2}" type="pres">
      <dgm:prSet presAssocID="{BF71EFAE-EC9F-46E9-BD2A-1686637595DA}" presName="node" presStyleLbl="vennNode1" presStyleIdx="3" presStyleCnt="7" custRadScaleRad="100226" custRadScaleInc="-10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DE4213-15E1-4436-8045-C055E8A54EDE}" type="pres">
      <dgm:prSet presAssocID="{40EF3D92-C4CB-4CBC-8AED-087234C53764}" presName="node" presStyleLbl="venn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CFC9CD-FF79-40EF-A271-A8DBB0423AC2}" type="pres">
      <dgm:prSet presAssocID="{920F0D4F-6C4C-4BE8-9363-F48FBF034871}" presName="node" presStyleLbl="venn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69A2CE-A671-47B5-8CD8-544465E52E9C}" type="pres">
      <dgm:prSet presAssocID="{15426A40-9AD2-4153-8230-E20BC4B11534}" presName="node" presStyleLbl="venn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09B198C8-E6EF-4BF2-B04A-98A7D3B82C52}" srcId="{43275D6C-D470-4E2E-96F8-239EECE5D634}" destId="{15426A40-9AD2-4153-8230-E20BC4B11534}" srcOrd="5" destOrd="0" parTransId="{A1307EAF-2414-4AFE-BE82-97C79333BAA9}" sibTransId="{869B992E-498B-4FBD-AA48-03E5171031C9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A8EA5165-9419-4BAD-BDB3-9194338DFA99}" type="presOf" srcId="{920F0D4F-6C4C-4BE8-9363-F48FBF034871}" destId="{91CFC9CD-FF79-40EF-A271-A8DBB0423AC2}" srcOrd="0" destOrd="0" presId="urn:microsoft.com/office/officeart/2005/8/layout/radial3"/>
    <dgm:cxn modelId="{705D8BCA-A875-424B-917F-D801608B9607}" srcId="{43275D6C-D470-4E2E-96F8-239EECE5D634}" destId="{920F0D4F-6C4C-4BE8-9363-F48FBF034871}" srcOrd="4" destOrd="0" parTransId="{43AA7920-B602-4336-8E46-A663A1629DDB}" sibTransId="{5F9FEDD2-AAF1-4278-94C9-B59264FA9EB9}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829D5A23-E7C8-4F2F-BBF0-A05AEF87B1F3}" type="presParOf" srcId="{1FB746E2-D736-4446-8093-C865FE09A112}" destId="{91CFC9CD-FF79-40EF-A271-A8DBB0423AC2}" srcOrd="5" destOrd="0" presId="urn:microsoft.com/office/officeart/2005/8/layout/radial3"/>
    <dgm:cxn modelId="{AB36D377-182D-4F38-A7FA-BE410BDE00D5}" type="presParOf" srcId="{1FB746E2-D736-4446-8093-C865FE09A112}" destId="{FC69A2CE-A671-47B5-8CD8-544465E52E9C}" srcOrd="6" destOrd="0" presId="urn:microsoft.com/office/officeart/2005/8/layout/radial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Расходи за запослене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Cyrl-RS" sz="1400" b="1" dirty="0"/>
            <a:t>Расходи за запослене </a:t>
          </a:r>
          <a:r>
            <a:rPr lang="sr-Cyrl-RS" sz="1400" dirty="0"/>
            <a:t>представљају све трошкове за запослене, како у управи тако и код буџетских корисника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Cyrl-RS" b="1" dirty="0"/>
            <a:t>Коришћење роба и услуга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Cyrl-RS" sz="1400" b="1" dirty="0"/>
            <a:t>Коришћење роба и услуга </a:t>
          </a:r>
          <a:r>
            <a:rPr lang="sr-Cyrl-RS" sz="14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Дотације и трансфери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Cyrl-RS" sz="1400" b="1" dirty="0"/>
            <a:t>Дотације и трансфери </a:t>
          </a:r>
          <a:r>
            <a:rPr lang="sr-Cyrl-RS" sz="1400" dirty="0"/>
            <a:t>су трошкови које локална самоуправа </a:t>
          </a:r>
          <a:r>
            <a:rPr lang="ru-RU" sz="14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dirty="0"/>
            <a:t> као што су школе, центар за социјални рад, дом здравља.</a:t>
          </a:r>
          <a:r>
            <a:rPr lang="en-US" sz="1400" dirty="0"/>
            <a:t> 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Остали расходи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Остали расходи </a:t>
          </a:r>
          <a:r>
            <a:rPr lang="sr-Cyrl-RS" sz="1400" dirty="0"/>
            <a:t>обухватају дотације невладиним организацијама, порезе, таксе, новчане казне.</a:t>
          </a:r>
          <a:endParaRPr lang="en-US" sz="1400" dirty="0"/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Субвенције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1400" b="1" dirty="0"/>
            <a:t>Субвенције</a:t>
          </a:r>
          <a:r>
            <a:rPr lang="ru-RU" sz="1400" dirty="0"/>
            <a:t> сe одобравају за функционисање међумесног превоза и  пољопривредним произвођачима. 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Социјална заштита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Социјална заштита </a:t>
          </a:r>
          <a:r>
            <a:rPr lang="sr-Cyrl-RS" sz="1400" dirty="0"/>
            <a:t>обухвата све трошкове исплате социјалне помоћи за различите категорије грађана.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Cyrl-RS" b="1" dirty="0"/>
            <a:t>Буџетска резерва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Cyrl-RS" b="1" dirty="0"/>
            <a:t>Буџетска резерва </a:t>
          </a:r>
          <a:r>
            <a:rPr lang="sr-Cyrl-RS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dirty="0"/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Cyrl-RS" b="1" dirty="0"/>
            <a:t>Капитални издаци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b="1" dirty="0"/>
            <a:t>Капитални издаци </a:t>
          </a:r>
          <a:r>
            <a:rPr lang="sr-Cyrl-RS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dirty="0"/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25639C7-B690-4F53-A1C9-BB18BE26EFFF}" type="presOf" srcId="{FE2BA0E8-81AC-463B-B498-EF464F5BCE06}" destId="{9893D59A-7FEC-486D-89C4-D28135F6121C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CAC21658-3423-481C-AF27-E9996CB921F1}" type="presOf" srcId="{D45E583C-4AAD-40D2-9D24-9A0A68141567}" destId="{7BB6658A-32E0-42C7-B82A-240BF45CF27D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6CADC6AF-E4D1-4118-B6AD-2936E20B24E4}" type="presOf" srcId="{E1AD8724-28DC-48C5-B75E-B0D1F33E6279}" destId="{939B76D1-BB33-4E50-9ECD-839FB5787B95}" srcOrd="0" destOrd="0" presId="urn:diagrams.loki3.com/BracketList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C0075EB-3DC2-4074-AA80-170858192B86}" type="presOf" srcId="{28888755-727E-436B-B2F2-DA7896544A65}" destId="{9312B733-3AEB-49F6-8245-08553BA2949B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913F8910-4C80-476B-BB1A-84CDC766C5E5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A66DD3E-AD41-4FBE-A90F-6733EF188F32}" type="presOf" srcId="{26EF48C7-6381-4355-B03F-DD441AE957C7}" destId="{EFAACCF6-3A6A-4536-89B0-F0A7C44F6BE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C314BF9B-D2C0-49FD-8192-2D4E8F24E524}" type="presOf" srcId="{E1B79EE1-1157-4302-AB0B-8FEDC81165FD}" destId="{F40D94EA-52E0-4740-A924-EAF350BDF213}" srcOrd="0" destOrd="0" presId="urn:diagrams.loki3.com/BracketList"/>
    <dgm:cxn modelId="{09EA19A1-AD92-457C-AA02-410DD0335895}" type="presOf" srcId="{E055884F-7426-4921-A0E5-9CA56A76B49A}" destId="{CCB8139E-CA19-491D-9FCD-6BF28923C725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592F709B-0D71-4665-94FE-FCFCC1F99F37}" type="presOf" srcId="{48096665-F98A-4372-9642-AA104F5D458A}" destId="{B471A916-B6F4-4017-A447-E2C98CEE19B9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45E7555C-A21A-4EDC-9BCD-7FDE66998A88}" type="presOf" srcId="{4B4A2A45-FFA7-47F5-A99D-A2DFD7698107}" destId="{9A05939C-6B40-4C32-897A-4A6DC3E71E5B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6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Укупни расходи и издаци </a:t>
          </a:r>
          <a:r>
            <a:rPr lang="sr-Cyrl-RS" dirty="0" smtClean="0">
              <a:solidFill>
                <a:schemeClr val="bg1"/>
              </a:solidFill>
            </a:rPr>
            <a:t>623</a:t>
          </a:r>
          <a:r>
            <a:rPr lang="ru-RU" dirty="0" smtClean="0">
              <a:solidFill>
                <a:schemeClr val="bg1"/>
              </a:solidFill>
            </a:rPr>
            <a:t>.328.900,23 </a:t>
          </a:r>
          <a:endParaRPr lang="en-US" dirty="0">
            <a:solidFill>
              <a:schemeClr val="bg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/>
      <dgm:spPr/>
      <dgm:t>
        <a:bodyPr/>
        <a:lstStyle/>
        <a:p>
          <a:r>
            <a:rPr lang="ru-RU" dirty="0">
              <a:solidFill>
                <a:schemeClr val="bg1"/>
              </a:solidFill>
            </a:rPr>
            <a:t>Коришћење роба и услуга </a:t>
          </a:r>
          <a:r>
            <a:rPr lang="ru-RU" dirty="0" smtClean="0">
              <a:solidFill>
                <a:schemeClr val="bg1"/>
              </a:solidFill>
            </a:rPr>
            <a:t>243.141.707,96 динара</a:t>
          </a:r>
          <a:endParaRPr lang="en-US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Субвенције </a:t>
          </a:r>
          <a:r>
            <a:rPr lang="sr-Cyrl-RS" dirty="0" smtClean="0">
              <a:solidFill>
                <a:schemeClr val="bg1"/>
              </a:solidFill>
            </a:rPr>
            <a:t>6</a:t>
          </a:r>
          <a:r>
            <a:rPr lang="sr-Cyrl-BA" dirty="0" smtClean="0">
              <a:solidFill>
                <a:srgbClr val="FF0000"/>
              </a:solidFill>
            </a:rPr>
            <a:t>.750.000,00 </a:t>
          </a:r>
          <a:r>
            <a:rPr lang="sr-Cyrl-RS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91651A17-950C-49EC-8C35-2517548AE9E6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Капитални издаци </a:t>
          </a:r>
          <a:r>
            <a:rPr lang="sr-Cyrl-RS" dirty="0" smtClean="0">
              <a:solidFill>
                <a:schemeClr val="bg1"/>
              </a:solidFill>
            </a:rPr>
            <a:t>25</a:t>
          </a:r>
          <a:r>
            <a:rPr lang="sr-Cyrl-BA" dirty="0" smtClean="0">
              <a:solidFill>
                <a:srgbClr val="FF0000"/>
              </a:solidFill>
            </a:rPr>
            <a:t>.721.810,00 </a:t>
          </a:r>
          <a:r>
            <a:rPr lang="sr-Cyrl-RS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 dirty="0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Расходи за запослене </a:t>
          </a:r>
          <a:r>
            <a:rPr lang="sr-Cyrl-RS" dirty="0" smtClean="0">
              <a:solidFill>
                <a:schemeClr val="bg1"/>
              </a:solidFill>
            </a:rPr>
            <a:t>173.735.871,28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Социјална помоћ </a:t>
          </a:r>
          <a:r>
            <a:rPr lang="sr-Cyrl-RS" dirty="0" smtClean="0">
              <a:solidFill>
                <a:schemeClr val="bg1"/>
              </a:solidFill>
            </a:rPr>
            <a:t>42</a:t>
          </a:r>
          <a:r>
            <a:rPr lang="sr-Cyrl-BA" dirty="0" smtClean="0">
              <a:solidFill>
                <a:srgbClr val="FF0000"/>
              </a:solidFill>
            </a:rPr>
            <a:t>.288.737,29 </a:t>
          </a:r>
          <a:r>
            <a:rPr lang="sr-Cyrl-RS" dirty="0" smtClean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Дотације и трансфери </a:t>
          </a:r>
          <a:r>
            <a:rPr lang="sr-Cyrl-BA" dirty="0" smtClean="0">
              <a:solidFill>
                <a:srgbClr val="FF0000"/>
              </a:solidFill>
            </a:rPr>
            <a:t>84.022.773,70</a:t>
          </a:r>
          <a:r>
            <a:rPr lang="sr-Cyrl-RS" dirty="0" smtClean="0">
              <a:solidFill>
                <a:schemeClr val="bg1"/>
              </a:solidFill>
            </a:rPr>
            <a:t>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Остали расходи </a:t>
          </a:r>
          <a:r>
            <a:rPr lang="sr-Cyrl-RS" dirty="0" smtClean="0">
              <a:solidFill>
                <a:schemeClr val="bg1"/>
              </a:solidFill>
            </a:rPr>
            <a:t>31</a:t>
          </a:r>
          <a:r>
            <a:rPr lang="sr-Cyrl-BA" dirty="0" smtClean="0">
              <a:solidFill>
                <a:srgbClr val="FF0000"/>
              </a:solidFill>
            </a:rPr>
            <a:t>.995.000,00</a:t>
          </a:r>
          <a:r>
            <a:rPr lang="sr-Cyrl-RS" dirty="0" smtClean="0">
              <a:solidFill>
                <a:schemeClr val="bg1"/>
              </a:solidFill>
            </a:rPr>
            <a:t>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резерве </a:t>
          </a:r>
          <a:r>
            <a:rPr lang="sr-Cyrl-RS" dirty="0" smtClean="0">
              <a:solidFill>
                <a:schemeClr val="bg1"/>
              </a:solidFill>
            </a:rPr>
            <a:t>6</a:t>
          </a:r>
          <a:r>
            <a:rPr lang="sr-Cyrl-BA" dirty="0" smtClean="0">
              <a:solidFill>
                <a:srgbClr val="FF0000"/>
              </a:solidFill>
            </a:rPr>
            <a:t>.200.000,00</a:t>
          </a:r>
          <a:endParaRPr lang="en-US" dirty="0">
            <a:solidFill>
              <a:schemeClr val="bg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0370D84C-6188-4F8E-8A0B-A57BE4968A19}">
      <dgm:prSet/>
      <dgm:spPr/>
      <dgm:t>
        <a:bodyPr/>
        <a:lstStyle/>
        <a:p>
          <a:endParaRPr lang="en-US" dirty="0">
            <a:solidFill>
              <a:schemeClr val="bg1"/>
            </a:solidFill>
          </a:endParaRPr>
        </a:p>
      </dgm:t>
    </dgm:pt>
    <dgm:pt modelId="{DE79DA1E-E945-41C6-95A5-54BCBADFC75C}" type="parTrans" cxnId="{FC033B04-A325-4F86-AEEC-049340DF03C2}">
      <dgm:prSet/>
      <dgm:spPr/>
      <dgm:t>
        <a:bodyPr/>
        <a:lstStyle/>
        <a:p>
          <a:endParaRPr lang="en-US"/>
        </a:p>
      </dgm:t>
    </dgm:pt>
    <dgm:pt modelId="{40352649-7386-4CD5-907D-81C0D8F347E0}" type="sibTrans" cxnId="{FC033B04-A325-4F86-AEEC-049340DF03C2}">
      <dgm:prSet/>
      <dgm:spPr/>
      <dgm:t>
        <a:bodyPr/>
        <a:lstStyle/>
        <a:p>
          <a:endParaRPr lang="en-US"/>
        </a:p>
      </dgm:t>
    </dgm:pt>
    <dgm:pt modelId="{E12B2465-C910-4728-963A-540F403026FA}">
      <dgm:prSet/>
      <dgm:spPr/>
      <dgm:t>
        <a:bodyPr/>
        <a:lstStyle/>
        <a:p>
          <a:r>
            <a:rPr lang="sr-Cyrl-BA" dirty="0" smtClean="0">
              <a:solidFill>
                <a:schemeClr val="bg1"/>
              </a:solidFill>
            </a:rPr>
            <a:t>Отплата главнице 7.923.000,00 динара</a:t>
          </a:r>
          <a:endParaRPr lang="en-US" dirty="0">
            <a:solidFill>
              <a:schemeClr val="bg1"/>
            </a:solidFill>
          </a:endParaRPr>
        </a:p>
      </dgm:t>
    </dgm:pt>
    <dgm:pt modelId="{365AA6E9-57E3-4E5E-9422-767807F177A8}" type="parTrans" cxnId="{1EF76D8A-F597-4813-A58E-C3C1BB4C611C}">
      <dgm:prSet/>
      <dgm:spPr/>
      <dgm:t>
        <a:bodyPr/>
        <a:lstStyle/>
        <a:p>
          <a:endParaRPr lang="en-US"/>
        </a:p>
      </dgm:t>
    </dgm:pt>
    <dgm:pt modelId="{2BDD4DE1-997F-47B2-A797-2CAEC080602A}" type="sibTrans" cxnId="{1EF76D8A-F597-4813-A58E-C3C1BB4C611C}">
      <dgm:prSet/>
      <dgm:spPr/>
      <dgm:t>
        <a:bodyPr/>
        <a:lstStyle/>
        <a:p>
          <a:endParaRPr lang="en-US"/>
        </a:p>
      </dgm:t>
    </dgm:pt>
    <dgm:pt modelId="{F4B68BA8-694B-4B7F-8215-68903FFCD2D7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9436B1-B652-4794-B4F4-4850647DACEB}" type="pres">
      <dgm:prSet presAssocID="{9ED1A3B2-A381-4201-823D-E4B4F944886D}" presName="centerShape" presStyleLbl="node0" presStyleIdx="0" presStyleCnt="1" custScaleX="131723" custScaleY="134986"/>
      <dgm:spPr/>
      <dgm:t>
        <a:bodyPr/>
        <a:lstStyle/>
        <a:p>
          <a:endParaRPr lang="en-US"/>
        </a:p>
      </dgm:t>
    </dgm:pt>
    <dgm:pt modelId="{73F305AC-CFDC-45B1-8AB8-6FABD1C99179}" type="pres">
      <dgm:prSet presAssocID="{A7091EAC-498C-4E8C-B46B-331B042A0C75}" presName="node" presStyleLbl="node1" presStyleIdx="0" presStyleCnt="9" custScaleX="141131" custScaleY="1409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491651-56D0-404C-82B0-25ACBF882A98}" type="pres">
      <dgm:prSet presAssocID="{A7091EAC-498C-4E8C-B46B-331B042A0C75}" presName="dummy" presStyleCnt="0"/>
      <dgm:spPr/>
    </dgm:pt>
    <dgm:pt modelId="{44C62812-7B8C-4DB2-9C0D-14651D9AFC46}" type="pres">
      <dgm:prSet presAssocID="{686A1A37-AC61-4EC6-8398-59788F898E91}" presName="sibTrans" presStyleLbl="sibTrans2D1" presStyleIdx="0" presStyleCnt="9"/>
      <dgm:spPr/>
      <dgm:t>
        <a:bodyPr/>
        <a:lstStyle/>
        <a:p>
          <a:endParaRPr lang="en-US"/>
        </a:p>
      </dgm:t>
    </dgm:pt>
    <dgm:pt modelId="{A14630AA-C1BD-4A7E-B665-0A7C9B6C19C9}" type="pres">
      <dgm:prSet presAssocID="{3FA5C700-C8EE-4CAC-8DA0-0BA7CA952C72}" presName="node" presStyleLbl="node1" presStyleIdx="1" presStyleCnt="9" custScaleX="131953" custScaleY="1299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474404-DEC3-43DE-B1B0-FCCBA45B0B53}" type="pres">
      <dgm:prSet presAssocID="{3FA5C700-C8EE-4CAC-8DA0-0BA7CA952C72}" presName="dummy" presStyleCnt="0"/>
      <dgm:spPr/>
    </dgm:pt>
    <dgm:pt modelId="{5D42F3FF-3AAD-4819-B004-ADDCB69227EB}" type="pres">
      <dgm:prSet presAssocID="{61B610E5-4DC8-4394-A22C-5BBE6CDEE232}" presName="sibTrans" presStyleLbl="sibTrans2D1" presStyleIdx="1" presStyleCnt="9"/>
      <dgm:spPr/>
      <dgm:t>
        <a:bodyPr/>
        <a:lstStyle/>
        <a:p>
          <a:endParaRPr lang="en-US"/>
        </a:p>
      </dgm:t>
    </dgm:pt>
    <dgm:pt modelId="{E43F7264-94BE-4E7E-8A98-A0D70BB3AF06}" type="pres">
      <dgm:prSet presAssocID="{4746DA87-483C-4B84-9A22-BC58F96CB23A}" presName="node" presStyleLbl="node1" presStyleIdx="2" presStyleCnt="9" custScaleX="121003" custScaleY="1192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1EF9CE-45BC-491C-9A74-72874D860E58}" type="pres">
      <dgm:prSet presAssocID="{4746DA87-483C-4B84-9A22-BC58F96CB23A}" presName="dummy" presStyleCnt="0"/>
      <dgm:spPr/>
    </dgm:pt>
    <dgm:pt modelId="{19B05264-FBF1-4254-AA6E-8DA1048C9EC5}" type="pres">
      <dgm:prSet presAssocID="{DB95B0B9-5D2D-4D1A-A4F8-70F45A0E9738}" presName="sibTrans" presStyleLbl="sibTrans2D1" presStyleIdx="2" presStyleCnt="9"/>
      <dgm:spPr/>
      <dgm:t>
        <a:bodyPr/>
        <a:lstStyle/>
        <a:p>
          <a:endParaRPr lang="en-US"/>
        </a:p>
      </dgm:t>
    </dgm:pt>
    <dgm:pt modelId="{115526CD-270E-4C52-A164-15F2B6F9FE39}" type="pres">
      <dgm:prSet presAssocID="{8329AE49-ECD5-4C13-B90F-CA83B6E6F994}" presName="node" presStyleLbl="node1" presStyleIdx="3" presStyleCnt="9" custScaleX="120594" custScaleY="116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42822E-2282-4D84-AEA3-97E5D7F5026E}" type="pres">
      <dgm:prSet presAssocID="{8329AE49-ECD5-4C13-B90F-CA83B6E6F994}" presName="dummy" presStyleCnt="0"/>
      <dgm:spPr/>
    </dgm:pt>
    <dgm:pt modelId="{1EBC4AA2-7966-4002-8CE2-7479E65C1C79}" type="pres">
      <dgm:prSet presAssocID="{9CB0C477-89B3-4058-B341-9FC9F0AB6BB2}" presName="sibTrans" presStyleLbl="sibTrans2D1" presStyleIdx="3" presStyleCnt="9"/>
      <dgm:spPr/>
      <dgm:t>
        <a:bodyPr/>
        <a:lstStyle/>
        <a:p>
          <a:endParaRPr lang="en-US"/>
        </a:p>
      </dgm:t>
    </dgm:pt>
    <dgm:pt modelId="{5101AD7C-EA94-402A-A388-0FD916639D60}" type="pres">
      <dgm:prSet presAssocID="{9C6F0069-43DC-402D-BD84-1006528FCE04}" presName="node" presStyleLbl="node1" presStyleIdx="4" presStyleCnt="9" custScaleX="117384" custScaleY="118966" custRadScaleRad="98874" custRadScaleInc="-58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296767-E761-4683-B475-54E34622C9C1}" type="pres">
      <dgm:prSet presAssocID="{9C6F0069-43DC-402D-BD84-1006528FCE04}" presName="dummy" presStyleCnt="0"/>
      <dgm:spPr/>
    </dgm:pt>
    <dgm:pt modelId="{FC9B55A0-D6BC-47A3-92D9-CF0D462CBA3E}" type="pres">
      <dgm:prSet presAssocID="{9FF20664-3F6F-4415-8233-D443550F6854}" presName="sibTrans" presStyleLbl="sibTrans2D1" presStyleIdx="4" presStyleCnt="9"/>
      <dgm:spPr/>
      <dgm:t>
        <a:bodyPr/>
        <a:lstStyle/>
        <a:p>
          <a:endParaRPr lang="en-US"/>
        </a:p>
      </dgm:t>
    </dgm:pt>
    <dgm:pt modelId="{D19ADD6D-9F0A-4766-B637-BB2D5495A9BB}" type="pres">
      <dgm:prSet presAssocID="{ED01A515-5448-4A3E-A2EC-575448D0F5AA}" presName="node" presStyleLbl="node1" presStyleIdx="5" presStyleCnt="9" custScaleX="113767" custScaleY="116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9DB137-9ACF-4A5D-915D-C6DEF62C671A}" type="pres">
      <dgm:prSet presAssocID="{ED01A515-5448-4A3E-A2EC-575448D0F5AA}" presName="dummy" presStyleCnt="0"/>
      <dgm:spPr/>
    </dgm:pt>
    <dgm:pt modelId="{84EFD8D8-F116-4363-8F07-0BDD118D8287}" type="pres">
      <dgm:prSet presAssocID="{B658162B-CA61-458F-8F17-E18D499D4DE8}" presName="sibTrans" presStyleLbl="sibTrans2D1" presStyleIdx="5" presStyleCnt="9"/>
      <dgm:spPr/>
      <dgm:t>
        <a:bodyPr/>
        <a:lstStyle/>
        <a:p>
          <a:endParaRPr lang="en-US"/>
        </a:p>
      </dgm:t>
    </dgm:pt>
    <dgm:pt modelId="{4F05B281-B6DB-45BB-A427-1BF92AADC139}" type="pres">
      <dgm:prSet presAssocID="{AE26BF5A-34A6-4192-8BEA-D9ECFB941642}" presName="node" presStyleLbl="node1" presStyleIdx="6" presStyleCnt="9" custScaleX="112359" custScaleY="1254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DFE719-4F44-4DDA-B702-82A372856A51}" type="pres">
      <dgm:prSet presAssocID="{AE26BF5A-34A6-4192-8BEA-D9ECFB941642}" presName="dummy" presStyleCnt="0"/>
      <dgm:spPr/>
    </dgm:pt>
    <dgm:pt modelId="{C0575E5C-DEAA-49FF-9C6A-0DF4C03D040D}" type="pres">
      <dgm:prSet presAssocID="{F67939D1-3ADF-4276-A6FA-0083CE5DA4FA}" presName="sibTrans" presStyleLbl="sibTrans2D1" presStyleIdx="6" presStyleCnt="9"/>
      <dgm:spPr/>
      <dgm:t>
        <a:bodyPr/>
        <a:lstStyle/>
        <a:p>
          <a:endParaRPr lang="en-US"/>
        </a:p>
      </dgm:t>
    </dgm:pt>
    <dgm:pt modelId="{2D6C03BD-4023-431E-84F6-C080A9961C8A}" type="pres">
      <dgm:prSet presAssocID="{91651A17-950C-49EC-8C35-2517548AE9E6}" presName="node" presStyleLbl="node1" presStyleIdx="7" presStyleCnt="9" custScaleX="134628" custScaleY="131362" custRadScaleRad="93377" custRadScaleInc="-241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78787D-F4B0-463A-AA6F-94706894BC8C}" type="pres">
      <dgm:prSet presAssocID="{91651A17-950C-49EC-8C35-2517548AE9E6}" presName="dummy" presStyleCnt="0"/>
      <dgm:spPr/>
    </dgm:pt>
    <dgm:pt modelId="{7C884431-F906-455C-AAF5-4FBEC1E13C27}" type="pres">
      <dgm:prSet presAssocID="{8962C693-DF60-43F6-9F43-7615C2E1439A}" presName="sibTrans" presStyleLbl="sibTrans2D1" presStyleIdx="7" presStyleCnt="9"/>
      <dgm:spPr/>
      <dgm:t>
        <a:bodyPr/>
        <a:lstStyle/>
        <a:p>
          <a:endParaRPr lang="en-US"/>
        </a:p>
      </dgm:t>
    </dgm:pt>
    <dgm:pt modelId="{E0F4C692-297D-48BB-B07B-102CF6ABE626}" type="pres">
      <dgm:prSet presAssocID="{E12B2465-C910-4728-963A-540F403026FA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972D87-02BB-4AA6-8424-5594ADEDE188}" type="pres">
      <dgm:prSet presAssocID="{E12B2465-C910-4728-963A-540F403026FA}" presName="dummy" presStyleCnt="0"/>
      <dgm:spPr/>
    </dgm:pt>
    <dgm:pt modelId="{22DACA60-5312-420E-9F06-996D8D41872F}" type="pres">
      <dgm:prSet presAssocID="{2BDD4DE1-997F-47B2-A797-2CAEC080602A}" presName="sibTrans" presStyleLbl="sibTrans2D1" presStyleIdx="8" presStyleCnt="9"/>
      <dgm:spPr/>
      <dgm:t>
        <a:bodyPr/>
        <a:lstStyle/>
        <a:p>
          <a:endParaRPr lang="en-US"/>
        </a:p>
      </dgm:t>
    </dgm:pt>
  </dgm:ptLst>
  <dgm:cxnLst>
    <dgm:cxn modelId="{C11E6F22-FD2F-49D2-BD48-3542B5EC8C51}" type="presOf" srcId="{F67939D1-3ADF-4276-A6FA-0083CE5DA4FA}" destId="{C0575E5C-DEAA-49FF-9C6A-0DF4C03D040D}" srcOrd="0" destOrd="0" presId="urn:microsoft.com/office/officeart/2005/8/layout/radial6"/>
    <dgm:cxn modelId="{DA7610CE-0D19-48FA-ADF1-4992EAE53341}" type="presOf" srcId="{9CB0C477-89B3-4058-B341-9FC9F0AB6BB2}" destId="{1EBC4AA2-7966-4002-8CE2-7479E65C1C79}" srcOrd="0" destOrd="0" presId="urn:microsoft.com/office/officeart/2005/8/layout/radial6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0BB795E9-FFF1-4A2D-878C-FAE1C6BDCC87}" type="presOf" srcId="{9C6F0069-43DC-402D-BD84-1006528FCE04}" destId="{5101AD7C-EA94-402A-A388-0FD916639D60}" srcOrd="0" destOrd="0" presId="urn:microsoft.com/office/officeart/2005/8/layout/radial6"/>
    <dgm:cxn modelId="{D5A26C81-B5CA-4FF9-85ED-60967857EFA6}" srcId="{B1BE2A8E-285E-4C69-9BFF-CE48B252AA50}" destId="{3641F520-BAF8-4BA4-A826-44FA753A5F4E}" srcOrd="4" destOrd="0" parTransId="{31D6B297-275C-4FAC-A07E-4467512471AD}" sibTransId="{53B82682-8E0C-4903-98EA-36CBB0B8A63B}"/>
    <dgm:cxn modelId="{C2BA2E7D-A4DC-497F-82AA-B05171512E7B}" srcId="{9ED1A3B2-A381-4201-823D-E4B4F944886D}" destId="{AE26BF5A-34A6-4192-8BEA-D9ECFB941642}" srcOrd="6" destOrd="0" parTransId="{053AEA0B-0F73-4DAC-9295-FCA55D0C5C5A}" sibTransId="{F67939D1-3ADF-4276-A6FA-0083CE5DA4FA}"/>
    <dgm:cxn modelId="{6AD463C1-088C-44BE-8C34-750F20CE8DA0}" type="presOf" srcId="{3FA5C700-C8EE-4CAC-8DA0-0BA7CA952C72}" destId="{A14630AA-C1BD-4A7E-B665-0A7C9B6C19C9}" srcOrd="0" destOrd="0" presId="urn:microsoft.com/office/officeart/2005/8/layout/radial6"/>
    <dgm:cxn modelId="{3E3F65F0-4760-477C-86B5-CB390EDD29DB}" type="presOf" srcId="{8962C693-DF60-43F6-9F43-7615C2E1439A}" destId="{7C884431-F906-455C-AAF5-4FBEC1E13C27}" srcOrd="0" destOrd="0" presId="urn:microsoft.com/office/officeart/2005/8/layout/radial6"/>
    <dgm:cxn modelId="{12FD5AD3-2D8A-43EB-8DF1-17D943F44BE9}" type="presOf" srcId="{2BDD4DE1-997F-47B2-A797-2CAEC080602A}" destId="{22DACA60-5312-420E-9F06-996D8D41872F}" srcOrd="0" destOrd="0" presId="urn:microsoft.com/office/officeart/2005/8/layout/radial6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30638209-A4D1-4BFE-943D-C66C72DB50AF}" srcId="{9ED1A3B2-A381-4201-823D-E4B4F944886D}" destId="{ED01A515-5448-4A3E-A2EC-575448D0F5AA}" srcOrd="5" destOrd="0" parTransId="{3C8BC949-583D-42C4-9E18-497A2FA6C1D3}" sibTransId="{B658162B-CA61-458F-8F17-E18D499D4DE8}"/>
    <dgm:cxn modelId="{B6507D96-25C4-4121-9433-2A113978B784}" srcId="{B1BE2A8E-285E-4C69-9BFF-CE48B252AA50}" destId="{C64FD589-26EA-483C-BB5E-C8324A82EAF5}" srcOrd="3" destOrd="0" parTransId="{1E312D33-14E1-4B2B-A210-2A735401CE1C}" sibTransId="{46E45D53-1277-4C97-8E3B-323B4EBF62F5}"/>
    <dgm:cxn modelId="{FC033B04-A325-4F86-AEEC-049340DF03C2}" srcId="{B1BE2A8E-285E-4C69-9BFF-CE48B252AA50}" destId="{0370D84C-6188-4F8E-8A0B-A57BE4968A19}" srcOrd="1" destOrd="0" parTransId="{DE79DA1E-E945-41C6-95A5-54BCBADFC75C}" sibTransId="{40352649-7386-4CD5-907D-81C0D8F347E0}"/>
    <dgm:cxn modelId="{3BA8FFD8-B6F3-4518-99B6-8F25F307CF52}" srcId="{9ED1A3B2-A381-4201-823D-E4B4F944886D}" destId="{3FA5C700-C8EE-4CAC-8DA0-0BA7CA952C72}" srcOrd="1" destOrd="0" parTransId="{6970CC38-AACF-4350-BF4D-BD796B05B1FA}" sibTransId="{61B610E5-4DC8-4394-A22C-5BBE6CDEE232}"/>
    <dgm:cxn modelId="{79367CFA-29E9-494C-A699-58E7C53282C6}" type="presOf" srcId="{61B610E5-4DC8-4394-A22C-5BBE6CDEE232}" destId="{5D42F3FF-3AAD-4819-B004-ADDCB69227EB}" srcOrd="0" destOrd="0" presId="urn:microsoft.com/office/officeart/2005/8/layout/radial6"/>
    <dgm:cxn modelId="{4E693A1F-A818-494A-9191-6DDA96FF0598}" type="presOf" srcId="{A7091EAC-498C-4E8C-B46B-331B042A0C75}" destId="{73F305AC-CFDC-45B1-8AB8-6FABD1C99179}" srcOrd="0" destOrd="0" presId="urn:microsoft.com/office/officeart/2005/8/layout/radial6"/>
    <dgm:cxn modelId="{E14E4EEE-087E-4E8C-92C7-D48A2C2A60C4}" srcId="{9ED1A3B2-A381-4201-823D-E4B4F944886D}" destId="{91651A17-950C-49EC-8C35-2517548AE9E6}" srcOrd="7" destOrd="0" parTransId="{842A79D3-4827-4424-A76D-539154392405}" sibTransId="{8962C693-DF60-43F6-9F43-7615C2E1439A}"/>
    <dgm:cxn modelId="{1EF76D8A-F597-4813-A58E-C3C1BB4C611C}" srcId="{9ED1A3B2-A381-4201-823D-E4B4F944886D}" destId="{E12B2465-C910-4728-963A-540F403026FA}" srcOrd="8" destOrd="0" parTransId="{365AA6E9-57E3-4E5E-9422-767807F177A8}" sibTransId="{2BDD4DE1-997F-47B2-A797-2CAEC080602A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4E6E6427-5348-4ECF-99CC-46CA5F3BDA5F}" srcId="{B1BE2A8E-285E-4C69-9BFF-CE48B252AA50}" destId="{7D1C9009-9B60-4C15-8E3B-F949FAB90776}" srcOrd="5" destOrd="0" parTransId="{E75197AC-E7B0-4C26-9D1F-47E47BE7CCEF}" sibTransId="{9D56A871-CE7A-4922-AAF9-9D95A29D1039}"/>
    <dgm:cxn modelId="{AF333ABE-6D5B-4845-91C6-0C3A13CCB688}" type="presOf" srcId="{8329AE49-ECD5-4C13-B90F-CA83B6E6F994}" destId="{115526CD-270E-4C52-A164-15F2B6F9FE39}" srcOrd="0" destOrd="0" presId="urn:microsoft.com/office/officeart/2005/8/layout/radial6"/>
    <dgm:cxn modelId="{BD8B088F-38DD-4C61-9C7F-39D38AF469D9}" type="presOf" srcId="{DB95B0B9-5D2D-4D1A-A4F8-70F45A0E9738}" destId="{19B05264-FBF1-4254-AA6E-8DA1048C9EC5}" srcOrd="0" destOrd="0" presId="urn:microsoft.com/office/officeart/2005/8/layout/radial6"/>
    <dgm:cxn modelId="{57289D19-F335-4D68-AC7E-5582D07598B2}" type="presOf" srcId="{9FF20664-3F6F-4415-8233-D443550F6854}" destId="{FC9B55A0-D6BC-47A3-92D9-CF0D462CBA3E}" srcOrd="0" destOrd="0" presId="urn:microsoft.com/office/officeart/2005/8/layout/radial6"/>
    <dgm:cxn modelId="{15B25BE7-B61F-4399-8DBB-F360C2BA96E5}" type="presOf" srcId="{686A1A37-AC61-4EC6-8398-59788F898E91}" destId="{44C62812-7B8C-4DB2-9C0D-14651D9AFC46}" srcOrd="0" destOrd="0" presId="urn:microsoft.com/office/officeart/2005/8/layout/radial6"/>
    <dgm:cxn modelId="{5C9EFB21-D730-469F-BCC2-6ADA252CF713}" type="presOf" srcId="{B658162B-CA61-458F-8F17-E18D499D4DE8}" destId="{84EFD8D8-F116-4363-8F07-0BDD118D8287}" srcOrd="0" destOrd="0" presId="urn:microsoft.com/office/officeart/2005/8/layout/radial6"/>
    <dgm:cxn modelId="{47BC94C2-46D4-453B-A292-6076A9F8EE3B}" srcId="{9ED1A3B2-A381-4201-823D-E4B4F944886D}" destId="{8329AE49-ECD5-4C13-B90F-CA83B6E6F994}" srcOrd="3" destOrd="0" parTransId="{6A3537F1-6C7A-4D5E-9BC9-14D14BE7BA95}" sibTransId="{9CB0C477-89B3-4058-B341-9FC9F0AB6BB2}"/>
    <dgm:cxn modelId="{3EF3403C-A42B-483C-89B0-BC54F70E5592}" type="presOf" srcId="{9ED1A3B2-A381-4201-823D-E4B4F944886D}" destId="{E59436B1-B652-4794-B4F4-4850647DACEB}" srcOrd="0" destOrd="0" presId="urn:microsoft.com/office/officeart/2005/8/layout/radial6"/>
    <dgm:cxn modelId="{A14346A8-4918-4300-9891-20568D283921}" srcId="{9ED1A3B2-A381-4201-823D-E4B4F944886D}" destId="{9C6F0069-43DC-402D-BD84-1006528FCE04}" srcOrd="4" destOrd="0" parTransId="{44D9A023-5F81-4677-8A1D-494A76B02F4A}" sibTransId="{9FF20664-3F6F-4415-8233-D443550F6854}"/>
    <dgm:cxn modelId="{65DC7EE8-791F-4453-AEE4-351692992E5F}" type="presOf" srcId="{B1BE2A8E-285E-4C69-9BFF-CE48B252AA50}" destId="{F4B68BA8-694B-4B7F-8215-68903FFCD2D7}" srcOrd="0" destOrd="0" presId="urn:microsoft.com/office/officeart/2005/8/layout/radial6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3DFE3AE5-6DA5-4440-A66F-1437FD4DC5D4}" srcId="{B1BE2A8E-285E-4C69-9BFF-CE48B252AA50}" destId="{343B6168-99DB-4C0C-9BE7-E54D7B80C5AD}" srcOrd="6" destOrd="0" parTransId="{6F98FC42-2370-4FD0-A627-0708511F7F32}" sibTransId="{95FBDDB6-4174-4619-B543-81DEF6B7716A}"/>
    <dgm:cxn modelId="{5EC1D513-D8D4-45F0-8AFD-7633B3DF7A52}" type="presOf" srcId="{4746DA87-483C-4B84-9A22-BC58F96CB23A}" destId="{E43F7264-94BE-4E7E-8A98-A0D70BB3AF06}" srcOrd="0" destOrd="0" presId="urn:microsoft.com/office/officeart/2005/8/layout/radial6"/>
    <dgm:cxn modelId="{B74D7BD9-99D1-42A6-B05C-B703DECCB3F6}" type="presOf" srcId="{E12B2465-C910-4728-963A-540F403026FA}" destId="{E0F4C692-297D-48BB-B07B-102CF6ABE626}" srcOrd="0" destOrd="0" presId="urn:microsoft.com/office/officeart/2005/8/layout/radial6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9CBCBA83-8BC0-4D9D-8F59-4CE72862435A}" type="presOf" srcId="{91651A17-950C-49EC-8C35-2517548AE9E6}" destId="{2D6C03BD-4023-431E-84F6-C080A9961C8A}" srcOrd="0" destOrd="0" presId="urn:microsoft.com/office/officeart/2005/8/layout/radial6"/>
    <dgm:cxn modelId="{0F519843-417F-4196-AE51-1E900F71077B}" srcId="{9ED1A3B2-A381-4201-823D-E4B4F944886D}" destId="{4746DA87-483C-4B84-9A22-BC58F96CB23A}" srcOrd="2" destOrd="0" parTransId="{8A92D324-8EB2-4984-ADCB-62EACF9FECFF}" sibTransId="{DB95B0B9-5D2D-4D1A-A4F8-70F45A0E9738}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D9AC742A-917E-4818-8C2B-93B8B4D0D262}" type="presOf" srcId="{AE26BF5A-34A6-4192-8BEA-D9ECFB941642}" destId="{4F05B281-B6DB-45BB-A427-1BF92AADC139}" srcOrd="0" destOrd="0" presId="urn:microsoft.com/office/officeart/2005/8/layout/radial6"/>
    <dgm:cxn modelId="{4A16358E-6F75-4AC0-B6E5-E26F15B1A750}" srcId="{B1BE2A8E-285E-4C69-9BFF-CE48B252AA50}" destId="{3BA9396D-1753-43D3-A703-A75A7C19204B}" srcOrd="2" destOrd="0" parTransId="{FDC0F8DA-00AF-40CD-B616-B7AA7472101C}" sibTransId="{869210E2-CDFB-49E6-A3F9-D5A55D2018F0}"/>
    <dgm:cxn modelId="{FCCD6129-1EC0-448C-BF7A-51C6647345E8}" type="presOf" srcId="{ED01A515-5448-4A3E-A2EC-575448D0F5AA}" destId="{D19ADD6D-9F0A-4766-B637-BB2D5495A9BB}" srcOrd="0" destOrd="0" presId="urn:microsoft.com/office/officeart/2005/8/layout/radial6"/>
    <dgm:cxn modelId="{D556896D-64B6-4407-9D72-65AD81369266}" type="presParOf" srcId="{F4B68BA8-694B-4B7F-8215-68903FFCD2D7}" destId="{E59436B1-B652-4794-B4F4-4850647DACEB}" srcOrd="0" destOrd="0" presId="urn:microsoft.com/office/officeart/2005/8/layout/radial6"/>
    <dgm:cxn modelId="{968B3330-4EC7-4038-9A79-3DB0A8717D55}" type="presParOf" srcId="{F4B68BA8-694B-4B7F-8215-68903FFCD2D7}" destId="{73F305AC-CFDC-45B1-8AB8-6FABD1C99179}" srcOrd="1" destOrd="0" presId="urn:microsoft.com/office/officeart/2005/8/layout/radial6"/>
    <dgm:cxn modelId="{083B0CD6-7D88-48FE-AFF8-2770061EF1B9}" type="presParOf" srcId="{F4B68BA8-694B-4B7F-8215-68903FFCD2D7}" destId="{DA491651-56D0-404C-82B0-25ACBF882A98}" srcOrd="2" destOrd="0" presId="urn:microsoft.com/office/officeart/2005/8/layout/radial6"/>
    <dgm:cxn modelId="{16D38BD4-C749-43E9-9B4D-823F3BABD9FB}" type="presParOf" srcId="{F4B68BA8-694B-4B7F-8215-68903FFCD2D7}" destId="{44C62812-7B8C-4DB2-9C0D-14651D9AFC46}" srcOrd="3" destOrd="0" presId="urn:microsoft.com/office/officeart/2005/8/layout/radial6"/>
    <dgm:cxn modelId="{260041D7-6D0A-428E-8B93-851C50B7B7FF}" type="presParOf" srcId="{F4B68BA8-694B-4B7F-8215-68903FFCD2D7}" destId="{A14630AA-C1BD-4A7E-B665-0A7C9B6C19C9}" srcOrd="4" destOrd="0" presId="urn:microsoft.com/office/officeart/2005/8/layout/radial6"/>
    <dgm:cxn modelId="{0CF0692D-2CC1-4A7C-9D34-EF2560B3E5F1}" type="presParOf" srcId="{F4B68BA8-694B-4B7F-8215-68903FFCD2D7}" destId="{B3474404-DEC3-43DE-B1B0-FCCBA45B0B53}" srcOrd="5" destOrd="0" presId="urn:microsoft.com/office/officeart/2005/8/layout/radial6"/>
    <dgm:cxn modelId="{AF9F521A-6219-4917-9E1D-59F3BF42F08F}" type="presParOf" srcId="{F4B68BA8-694B-4B7F-8215-68903FFCD2D7}" destId="{5D42F3FF-3AAD-4819-B004-ADDCB69227EB}" srcOrd="6" destOrd="0" presId="urn:microsoft.com/office/officeart/2005/8/layout/radial6"/>
    <dgm:cxn modelId="{FEBE1266-ACDB-43EC-B9AF-A927FC3322F9}" type="presParOf" srcId="{F4B68BA8-694B-4B7F-8215-68903FFCD2D7}" destId="{E43F7264-94BE-4E7E-8A98-A0D70BB3AF06}" srcOrd="7" destOrd="0" presId="urn:microsoft.com/office/officeart/2005/8/layout/radial6"/>
    <dgm:cxn modelId="{DF58FAA5-9051-47B7-9B31-61C6C5137AE0}" type="presParOf" srcId="{F4B68BA8-694B-4B7F-8215-68903FFCD2D7}" destId="{931EF9CE-45BC-491C-9A74-72874D860E58}" srcOrd="8" destOrd="0" presId="urn:microsoft.com/office/officeart/2005/8/layout/radial6"/>
    <dgm:cxn modelId="{8F9F5FD1-5694-48A5-BB25-459151FF677D}" type="presParOf" srcId="{F4B68BA8-694B-4B7F-8215-68903FFCD2D7}" destId="{19B05264-FBF1-4254-AA6E-8DA1048C9EC5}" srcOrd="9" destOrd="0" presId="urn:microsoft.com/office/officeart/2005/8/layout/radial6"/>
    <dgm:cxn modelId="{72A42ED5-3446-4DE8-A4D3-148A0A30BDBF}" type="presParOf" srcId="{F4B68BA8-694B-4B7F-8215-68903FFCD2D7}" destId="{115526CD-270E-4C52-A164-15F2B6F9FE39}" srcOrd="10" destOrd="0" presId="urn:microsoft.com/office/officeart/2005/8/layout/radial6"/>
    <dgm:cxn modelId="{F5160239-523C-416B-B3F0-76F9EFD3254F}" type="presParOf" srcId="{F4B68BA8-694B-4B7F-8215-68903FFCD2D7}" destId="{E442822E-2282-4D84-AEA3-97E5D7F5026E}" srcOrd="11" destOrd="0" presId="urn:microsoft.com/office/officeart/2005/8/layout/radial6"/>
    <dgm:cxn modelId="{5959F9D9-A684-41D8-BEE2-DE8852492309}" type="presParOf" srcId="{F4B68BA8-694B-4B7F-8215-68903FFCD2D7}" destId="{1EBC4AA2-7966-4002-8CE2-7479E65C1C79}" srcOrd="12" destOrd="0" presId="urn:microsoft.com/office/officeart/2005/8/layout/radial6"/>
    <dgm:cxn modelId="{0657E8C1-01D7-4CC0-B548-C8E5739E41EB}" type="presParOf" srcId="{F4B68BA8-694B-4B7F-8215-68903FFCD2D7}" destId="{5101AD7C-EA94-402A-A388-0FD916639D60}" srcOrd="13" destOrd="0" presId="urn:microsoft.com/office/officeart/2005/8/layout/radial6"/>
    <dgm:cxn modelId="{0DE83748-214B-4394-AFCC-50F73128CA7F}" type="presParOf" srcId="{F4B68BA8-694B-4B7F-8215-68903FFCD2D7}" destId="{97296767-E761-4683-B475-54E34622C9C1}" srcOrd="14" destOrd="0" presId="urn:microsoft.com/office/officeart/2005/8/layout/radial6"/>
    <dgm:cxn modelId="{6FAD0287-3642-4BC3-838C-432047BEF64F}" type="presParOf" srcId="{F4B68BA8-694B-4B7F-8215-68903FFCD2D7}" destId="{FC9B55A0-D6BC-47A3-92D9-CF0D462CBA3E}" srcOrd="15" destOrd="0" presId="urn:microsoft.com/office/officeart/2005/8/layout/radial6"/>
    <dgm:cxn modelId="{85324FF1-B5A8-42C3-9CD8-B8F3A7B41DAF}" type="presParOf" srcId="{F4B68BA8-694B-4B7F-8215-68903FFCD2D7}" destId="{D19ADD6D-9F0A-4766-B637-BB2D5495A9BB}" srcOrd="16" destOrd="0" presId="urn:microsoft.com/office/officeart/2005/8/layout/radial6"/>
    <dgm:cxn modelId="{363F0F02-6E41-404E-B2E5-4890434DECC7}" type="presParOf" srcId="{F4B68BA8-694B-4B7F-8215-68903FFCD2D7}" destId="{CB9DB137-9ACF-4A5D-915D-C6DEF62C671A}" srcOrd="17" destOrd="0" presId="urn:microsoft.com/office/officeart/2005/8/layout/radial6"/>
    <dgm:cxn modelId="{C75A112C-7212-4B80-9DA4-CA7F2DD70EB5}" type="presParOf" srcId="{F4B68BA8-694B-4B7F-8215-68903FFCD2D7}" destId="{84EFD8D8-F116-4363-8F07-0BDD118D8287}" srcOrd="18" destOrd="0" presId="urn:microsoft.com/office/officeart/2005/8/layout/radial6"/>
    <dgm:cxn modelId="{F93707E6-5B1F-4F40-A3A3-B884267CE7F5}" type="presParOf" srcId="{F4B68BA8-694B-4B7F-8215-68903FFCD2D7}" destId="{4F05B281-B6DB-45BB-A427-1BF92AADC139}" srcOrd="19" destOrd="0" presId="urn:microsoft.com/office/officeart/2005/8/layout/radial6"/>
    <dgm:cxn modelId="{3D4ADB0D-3A32-46EB-993B-C2B89385D5E3}" type="presParOf" srcId="{F4B68BA8-694B-4B7F-8215-68903FFCD2D7}" destId="{FEDFE719-4F44-4DDA-B702-82A372856A51}" srcOrd="20" destOrd="0" presId="urn:microsoft.com/office/officeart/2005/8/layout/radial6"/>
    <dgm:cxn modelId="{EBDDFBD5-050A-401C-B541-60C312E8BADC}" type="presParOf" srcId="{F4B68BA8-694B-4B7F-8215-68903FFCD2D7}" destId="{C0575E5C-DEAA-49FF-9C6A-0DF4C03D040D}" srcOrd="21" destOrd="0" presId="urn:microsoft.com/office/officeart/2005/8/layout/radial6"/>
    <dgm:cxn modelId="{FD35A212-0E1F-4819-BF1F-B29719BECB43}" type="presParOf" srcId="{F4B68BA8-694B-4B7F-8215-68903FFCD2D7}" destId="{2D6C03BD-4023-431E-84F6-C080A9961C8A}" srcOrd="22" destOrd="0" presId="urn:microsoft.com/office/officeart/2005/8/layout/radial6"/>
    <dgm:cxn modelId="{BC555FE2-565F-4CC2-844D-BACDB94E3D46}" type="presParOf" srcId="{F4B68BA8-694B-4B7F-8215-68903FFCD2D7}" destId="{2578787D-F4B0-463A-AA6F-94706894BC8C}" srcOrd="23" destOrd="0" presId="urn:microsoft.com/office/officeart/2005/8/layout/radial6"/>
    <dgm:cxn modelId="{6F30A1FC-C56F-4DA2-B79C-F00209C57B2B}" type="presParOf" srcId="{F4B68BA8-694B-4B7F-8215-68903FFCD2D7}" destId="{7C884431-F906-455C-AAF5-4FBEC1E13C27}" srcOrd="24" destOrd="0" presId="urn:microsoft.com/office/officeart/2005/8/layout/radial6"/>
    <dgm:cxn modelId="{CB437ECC-15E9-4EAF-9A7D-9C58811D2102}" type="presParOf" srcId="{F4B68BA8-694B-4B7F-8215-68903FFCD2D7}" destId="{E0F4C692-297D-48BB-B07B-102CF6ABE626}" srcOrd="25" destOrd="0" presId="urn:microsoft.com/office/officeart/2005/8/layout/radial6"/>
    <dgm:cxn modelId="{53877710-8C2D-4742-B008-C0C2CAF45AE8}" type="presParOf" srcId="{F4B68BA8-694B-4B7F-8215-68903FFCD2D7}" destId="{40972D87-02BB-4AA6-8424-5594ADEDE188}" srcOrd="26" destOrd="0" presId="urn:microsoft.com/office/officeart/2005/8/layout/radial6"/>
    <dgm:cxn modelId="{1F8EDC9F-3BE0-42D7-ABEB-24B41183CC45}" type="presParOf" srcId="{F4B68BA8-694B-4B7F-8215-68903FFCD2D7}" destId="{22DACA60-5312-420E-9F06-996D8D41872F}" srcOrd="27" destOrd="0" presId="urn:microsoft.com/office/officeart/2005/8/layout/radial6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767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Општинска управа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Председник општине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Општинско веће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Скупштина општине</a:t>
          </a:r>
          <a:endParaRPr lang="en-US" sz="1600" kern="1200" dirty="0"/>
        </a:p>
      </dsp:txBody>
      <dsp:txXfrm>
        <a:off x="1749792" y="746778"/>
        <a:ext cx="2317769" cy="2317718"/>
      </dsp:txXfrm>
    </dsp:sp>
    <dsp:sp modelId="{6AE34D3E-FD5D-4402-89AF-BF559D3EC92D}">
      <dsp:nvSpPr>
        <dsp:cNvPr id="0" name=""/>
        <dsp:cNvSpPr/>
      </dsp:nvSpPr>
      <dsp:spPr>
        <a:xfrm>
          <a:off x="3140020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76826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7585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495417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351807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197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20061" y="656851"/>
          <a:ext cx="2063988" cy="173519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Установе културе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Спортске установе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Туристичка организација </a:t>
          </a:r>
        </a:p>
      </dsp:txBody>
      <dsp:txXfrm>
        <a:off x="182203" y="910964"/>
        <a:ext cx="1459460" cy="1226965"/>
      </dsp:txXfrm>
    </dsp:sp>
    <dsp:sp modelId="{D4397D2C-6DDE-4A42-9855-5F94ADD7F1F8}">
      <dsp:nvSpPr>
        <dsp:cNvPr id="0" name=""/>
        <dsp:cNvSpPr/>
      </dsp:nvSpPr>
      <dsp:spPr>
        <a:xfrm>
          <a:off x="27712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370607" y="2581099"/>
          <a:ext cx="658977" cy="65899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883476" y="231535"/>
          <a:ext cx="1332585" cy="1332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Основне школе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Средње школе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Дом здравља</a:t>
          </a:r>
          <a:endParaRPr lang="en-US" sz="1200" kern="1200" dirty="0"/>
        </a:p>
      </dsp:txBody>
      <dsp:txXfrm>
        <a:off x="5078629" y="426625"/>
        <a:ext cx="942279" cy="941979"/>
      </dsp:txXfrm>
    </dsp:sp>
    <dsp:sp modelId="{4ABBCF6F-E7DA-4CE7-A2F5-6DD06BFAA1FA}">
      <dsp:nvSpPr>
        <dsp:cNvPr id="0" name=""/>
        <dsp:cNvSpPr/>
      </dsp:nvSpPr>
      <dsp:spPr>
        <a:xfrm>
          <a:off x="42891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20061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752314" y="2989286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879998" y="2263316"/>
          <a:ext cx="519062" cy="2064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2064042"/>
              </a:lnTo>
              <a:lnTo>
                <a:pt x="519062" y="20640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2086322" y="3242129"/>
        <a:ext cx="106415" cy="106415"/>
      </dsp:txXfrm>
    </dsp:sp>
    <dsp:sp modelId="{EE8B77DA-77C5-46AD-80A2-BD307CFE9F0A}">
      <dsp:nvSpPr>
        <dsp:cNvPr id="0" name=""/>
        <dsp:cNvSpPr/>
      </dsp:nvSpPr>
      <dsp:spPr>
        <a:xfrm>
          <a:off x="1879998" y="2263316"/>
          <a:ext cx="519062" cy="1479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479230"/>
              </a:lnTo>
              <a:lnTo>
                <a:pt x="519062" y="14792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00338" y="2963739"/>
        <a:ext cx="78382" cy="78382"/>
      </dsp:txXfrm>
    </dsp:sp>
    <dsp:sp modelId="{531482B3-13DA-4E77-8EF9-7A508768A321}">
      <dsp:nvSpPr>
        <dsp:cNvPr id="0" name=""/>
        <dsp:cNvSpPr/>
      </dsp:nvSpPr>
      <dsp:spPr>
        <a:xfrm>
          <a:off x="1879998" y="2263316"/>
          <a:ext cx="519062" cy="900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900791"/>
              </a:lnTo>
              <a:lnTo>
                <a:pt x="519062" y="9007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3538" y="2687720"/>
        <a:ext cx="51982" cy="51982"/>
      </dsp:txXfrm>
    </dsp:sp>
    <dsp:sp modelId="{F1903401-CDA9-4777-A04C-F19A89F110A0}">
      <dsp:nvSpPr>
        <dsp:cNvPr id="0" name=""/>
        <dsp:cNvSpPr/>
      </dsp:nvSpPr>
      <dsp:spPr>
        <a:xfrm>
          <a:off x="1879998" y="2263316"/>
          <a:ext cx="519062" cy="135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35114"/>
              </a:lnTo>
              <a:lnTo>
                <a:pt x="519062" y="1351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26120" y="2317464"/>
        <a:ext cx="26818" cy="26818"/>
      </dsp:txXfrm>
    </dsp:sp>
    <dsp:sp modelId="{25CF5DCC-0AE9-4D09-ABC1-8BE4D97FDFCB}">
      <dsp:nvSpPr>
        <dsp:cNvPr id="0" name=""/>
        <dsp:cNvSpPr/>
      </dsp:nvSpPr>
      <dsp:spPr>
        <a:xfrm>
          <a:off x="1879998" y="960341"/>
          <a:ext cx="543043" cy="1302974"/>
        </a:xfrm>
        <a:custGeom>
          <a:avLst/>
          <a:gdLst/>
          <a:ahLst/>
          <a:cxnLst/>
          <a:rect l="0" t="0" r="0" b="0"/>
          <a:pathLst>
            <a:path>
              <a:moveTo>
                <a:pt x="0" y="1302974"/>
              </a:moveTo>
              <a:lnTo>
                <a:pt x="271521" y="1302974"/>
              </a:lnTo>
              <a:lnTo>
                <a:pt x="271521" y="0"/>
              </a:lnTo>
              <a:lnTo>
                <a:pt x="54304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6230" y="1576538"/>
        <a:ext cx="70580" cy="70580"/>
      </dsp:txXfrm>
    </dsp:sp>
    <dsp:sp modelId="{D1C52863-34A6-4E04-9740-6E0567681A8F}">
      <dsp:nvSpPr>
        <dsp:cNvPr id="0" name=""/>
        <dsp:cNvSpPr/>
      </dsp:nvSpPr>
      <dsp:spPr>
        <a:xfrm rot="16200000">
          <a:off x="-725304" y="1535702"/>
          <a:ext cx="3755377" cy="14552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3000" kern="1200" dirty="0"/>
            <a:t>На основу чега се доноси буџет</a:t>
          </a:r>
          <a:r>
            <a:rPr lang="en-US" sz="3000" kern="1200" dirty="0"/>
            <a:t>? </a:t>
          </a:r>
        </a:p>
      </dsp:txBody>
      <dsp:txXfrm>
        <a:off x="-725304" y="1535702"/>
        <a:ext cx="3755377" cy="1455227"/>
      </dsp:txXfrm>
    </dsp:sp>
    <dsp:sp modelId="{AD67EDBF-32B4-495C-A262-4812FBE80932}">
      <dsp:nvSpPr>
        <dsp:cNvPr id="0" name=""/>
        <dsp:cNvSpPr/>
      </dsp:nvSpPr>
      <dsp:spPr>
        <a:xfrm>
          <a:off x="2423042" y="49912"/>
          <a:ext cx="4925648" cy="18208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Закони и прописи: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финансирању локалне самоуправе,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буџетском систему,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локалној самоуправи, 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Упутство Министарства финансија за припрему одлуке о буџету за 2018. годину и др.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>
              <a:solidFill>
                <a:schemeClr val="tx1"/>
              </a:solidFill>
            </a:rPr>
            <a:t>Сви посебни прописи којима су утврђене надлежности ЈЛС</a:t>
          </a:r>
          <a:endParaRPr lang="sr-Cyrl-RS" sz="1400" kern="1200" dirty="0"/>
        </a:p>
      </dsp:txBody>
      <dsp:txXfrm>
        <a:off x="2423042" y="49912"/>
        <a:ext cx="4925648" cy="1820858"/>
      </dsp:txXfrm>
    </dsp:sp>
    <dsp:sp modelId="{A288E7CD-845A-4B30-8D9E-0FCFF4059FF8}">
      <dsp:nvSpPr>
        <dsp:cNvPr id="0" name=""/>
        <dsp:cNvSpPr/>
      </dsp:nvSpPr>
      <dsp:spPr>
        <a:xfrm>
          <a:off x="2399061" y="2021069"/>
          <a:ext cx="4887730" cy="7547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Стратешки документи: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Стратегија развоја</a:t>
          </a:r>
          <a:endParaRPr lang="sr-Latn-RS" sz="1400" kern="1200" dirty="0">
            <a:solidFill>
              <a:srgbClr val="FF000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Акциони планови за поједине области</a:t>
          </a:r>
          <a:endParaRPr lang="en-US" sz="1400" kern="1200" dirty="0"/>
        </a:p>
      </dsp:txBody>
      <dsp:txXfrm>
        <a:off x="2399061" y="2021069"/>
        <a:ext cx="4887730" cy="754722"/>
      </dsp:txXfrm>
    </dsp:sp>
    <dsp:sp modelId="{573F9BF2-AC82-43FC-A361-118085DB3D65}">
      <dsp:nvSpPr>
        <dsp:cNvPr id="0" name=""/>
        <dsp:cNvSpPr/>
      </dsp:nvSpPr>
      <dsp:spPr>
        <a:xfrm>
          <a:off x="2399061" y="2973605"/>
          <a:ext cx="4895853" cy="38100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Потребе буџетских корисника</a:t>
          </a:r>
          <a:endParaRPr lang="en-US" sz="1400" kern="1200" dirty="0"/>
        </a:p>
      </dsp:txBody>
      <dsp:txXfrm>
        <a:off x="2399061" y="2973605"/>
        <a:ext cx="4895853" cy="381004"/>
      </dsp:txXfrm>
    </dsp:sp>
    <dsp:sp modelId="{B2DE3A8A-BA09-499F-9C72-0630724E4538}">
      <dsp:nvSpPr>
        <dsp:cNvPr id="0" name=""/>
        <dsp:cNvSpPr/>
      </dsp:nvSpPr>
      <dsp:spPr>
        <a:xfrm>
          <a:off x="2399061" y="3552423"/>
          <a:ext cx="4896736" cy="38024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Започети пројекти из ранијих година</a:t>
          </a:r>
          <a:endParaRPr lang="en-US" sz="1400" kern="1200" dirty="0"/>
        </a:p>
      </dsp:txBody>
      <dsp:txXfrm>
        <a:off x="2399061" y="3552423"/>
        <a:ext cx="4896736" cy="380245"/>
      </dsp:txXfrm>
    </dsp:sp>
    <dsp:sp modelId="{94F14A6F-3CD0-4A17-88D3-6F4D0EB2D4E6}">
      <dsp:nvSpPr>
        <dsp:cNvPr id="0" name=""/>
        <dsp:cNvSpPr/>
      </dsp:nvSpPr>
      <dsp:spPr>
        <a:xfrm>
          <a:off x="2399061" y="4130482"/>
          <a:ext cx="4921313" cy="3937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Остварење прошлогодишњег буџета</a:t>
          </a:r>
          <a:endParaRPr lang="en-US" sz="1400" kern="1200" dirty="0"/>
        </a:p>
      </dsp:txBody>
      <dsp:txXfrm>
        <a:off x="2399061" y="4130482"/>
        <a:ext cx="4921313" cy="3937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5490" y="317065"/>
          <a:ext cx="1118620" cy="111862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Средства из буџета општине </a:t>
          </a:r>
          <a:r>
            <a:rPr lang="sr-Cyrl-RS" sz="1000" kern="1200" dirty="0">
              <a:solidFill>
                <a:srgbClr val="FF0000"/>
              </a:solidFill>
            </a:rPr>
            <a:t>(унети износ)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169308" y="480883"/>
        <a:ext cx="790984" cy="790984"/>
      </dsp:txXfrm>
    </dsp:sp>
    <dsp:sp modelId="{98F3E7AB-6934-48FA-B82F-FBEAF1B2375D}">
      <dsp:nvSpPr>
        <dsp:cNvPr id="0" name=""/>
        <dsp:cNvSpPr/>
      </dsp:nvSpPr>
      <dsp:spPr>
        <a:xfrm>
          <a:off x="1214943" y="551975"/>
          <a:ext cx="648799" cy="648799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1300941" y="800076"/>
        <a:ext cx="476803" cy="152597"/>
      </dsp:txXfrm>
    </dsp:sp>
    <dsp:sp modelId="{2F60A798-586E-4E47-B649-25F047F36835}">
      <dsp:nvSpPr>
        <dsp:cNvPr id="0" name=""/>
        <dsp:cNvSpPr/>
      </dsp:nvSpPr>
      <dsp:spPr>
        <a:xfrm>
          <a:off x="1954575" y="317065"/>
          <a:ext cx="1118620" cy="1118620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Пренета средства из ранијих година</a:t>
          </a:r>
          <a:r>
            <a:rPr lang="sr-Cyrl-RS" sz="1000" kern="1200" dirty="0">
              <a:solidFill>
                <a:srgbClr val="FF0000"/>
              </a:solidFill>
            </a:rPr>
            <a:t> (унети износ) 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2118393" y="480883"/>
        <a:ext cx="790984" cy="790984"/>
      </dsp:txXfrm>
    </dsp:sp>
    <dsp:sp modelId="{41F09F99-3DCC-47E4-9188-F7D103A1F6E3}">
      <dsp:nvSpPr>
        <dsp:cNvPr id="0" name=""/>
        <dsp:cNvSpPr/>
      </dsp:nvSpPr>
      <dsp:spPr>
        <a:xfrm>
          <a:off x="3164027" y="551975"/>
          <a:ext cx="648799" cy="648799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3250025" y="800076"/>
        <a:ext cx="476803" cy="152597"/>
      </dsp:txXfrm>
    </dsp:sp>
    <dsp:sp modelId="{6C1FFF0F-B1A4-4C41-B9D3-30452A0DFA4B}">
      <dsp:nvSpPr>
        <dsp:cNvPr id="0" name=""/>
        <dsp:cNvSpPr/>
      </dsp:nvSpPr>
      <dsp:spPr>
        <a:xfrm>
          <a:off x="5575314" y="457362"/>
          <a:ext cx="1458032" cy="946554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300" kern="1200" dirty="0">
              <a:solidFill>
                <a:schemeClr val="bg1"/>
              </a:solidFill>
            </a:rPr>
            <a:t>Укупан буџет општине </a:t>
          </a:r>
          <a:r>
            <a:rPr lang="sr-Cyrl-RS" sz="1300" kern="1200" dirty="0">
              <a:solidFill>
                <a:srgbClr val="FF0000"/>
              </a:solidFill>
            </a:rPr>
            <a:t>(унети износ)</a:t>
          </a:r>
          <a:endParaRPr lang="en-US" sz="1300" kern="1200" dirty="0">
            <a:solidFill>
              <a:srgbClr val="FF0000"/>
            </a:solidFill>
          </a:endParaRPr>
        </a:p>
      </dsp:txBody>
      <dsp:txXfrm>
        <a:off x="5788838" y="595982"/>
        <a:ext cx="1030984" cy="669314"/>
      </dsp:txXfrm>
    </dsp:sp>
    <dsp:sp modelId="{4F4F87F2-8514-4849-B974-53331EFFA6A3}">
      <dsp:nvSpPr>
        <dsp:cNvPr id="0" name=""/>
        <dsp:cNvSpPr/>
      </dsp:nvSpPr>
      <dsp:spPr>
        <a:xfrm>
          <a:off x="4932802" y="563037"/>
          <a:ext cx="648799" cy="648799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5018800" y="696690"/>
        <a:ext cx="476803" cy="381493"/>
      </dsp:txXfrm>
    </dsp:sp>
    <dsp:sp modelId="{A6BD896E-4D4C-4AE1-9C22-3ED8631C5A0A}">
      <dsp:nvSpPr>
        <dsp:cNvPr id="0" name=""/>
        <dsp:cNvSpPr/>
      </dsp:nvSpPr>
      <dsp:spPr>
        <a:xfrm>
          <a:off x="3778519" y="324716"/>
          <a:ext cx="1075161" cy="1079200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>
              <a:solidFill>
                <a:schemeClr val="bg1"/>
              </a:solidFill>
            </a:rPr>
            <a:t>Средства из осталих извора </a:t>
          </a:r>
          <a:r>
            <a:rPr lang="sr-Cyrl-RS" sz="1000" kern="1200" dirty="0">
              <a:solidFill>
                <a:srgbClr val="FF0000"/>
              </a:solidFill>
            </a:rPr>
            <a:t>(унети износ)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3935973" y="482761"/>
        <a:ext cx="760253" cy="7631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297546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Порески приходи</a:t>
          </a:r>
          <a:endParaRPr lang="en-US" sz="1600" b="1" kern="1200" dirty="0"/>
        </a:p>
      </dsp:txBody>
      <dsp:txXfrm>
        <a:off x="4153" y="297546"/>
        <a:ext cx="2124745" cy="316800"/>
      </dsp:txXfrm>
    </dsp:sp>
    <dsp:sp modelId="{02385D1D-92EB-445D-B736-940004751C79}">
      <dsp:nvSpPr>
        <dsp:cNvPr id="0" name=""/>
        <dsp:cNvSpPr/>
      </dsp:nvSpPr>
      <dsp:spPr>
        <a:xfrm>
          <a:off x="2128898" y="203496"/>
          <a:ext cx="424949" cy="5049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203496"/>
          <a:ext cx="5779306" cy="504900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kern="1200" dirty="0"/>
        </a:p>
      </dsp:txBody>
      <dsp:txXfrm>
        <a:off x="2723827" y="203496"/>
        <a:ext cx="5779306" cy="504900"/>
      </dsp:txXfrm>
    </dsp:sp>
    <dsp:sp modelId="{F40D94EA-52E0-4740-A924-EAF350BDF213}">
      <dsp:nvSpPr>
        <dsp:cNvPr id="0" name=""/>
        <dsp:cNvSpPr/>
      </dsp:nvSpPr>
      <dsp:spPr>
        <a:xfrm>
          <a:off x="4153" y="1150240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Донације и трансфери</a:t>
          </a:r>
          <a:endParaRPr lang="en-US" sz="1600" b="1" kern="1200" dirty="0"/>
        </a:p>
      </dsp:txBody>
      <dsp:txXfrm>
        <a:off x="4153" y="1150240"/>
        <a:ext cx="2124745" cy="534600"/>
      </dsp:txXfrm>
    </dsp:sp>
    <dsp:sp modelId="{0E930D30-96BC-4D43-B65A-EE88C46DBE48}">
      <dsp:nvSpPr>
        <dsp:cNvPr id="0" name=""/>
        <dsp:cNvSpPr/>
      </dsp:nvSpPr>
      <dsp:spPr>
        <a:xfrm>
          <a:off x="2128898" y="765996"/>
          <a:ext cx="424949" cy="13030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765996"/>
          <a:ext cx="5779306" cy="1303087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CS" sz="1400" b="1" i="1" kern="1200" dirty="0"/>
            <a:t>Донације</a:t>
          </a:r>
          <a:r>
            <a:rPr lang="sr-Cyrl-CS" sz="1400" b="1" kern="1200" dirty="0"/>
            <a:t> </a:t>
          </a:r>
          <a:r>
            <a:rPr lang="sr-Cyrl-CS" sz="1400" kern="12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kern="1200" dirty="0">
              <a:latin typeface="Calibri" panose="020F0502020204030204" pitchFamily="34" charset="0"/>
            </a:rPr>
            <a:t>Трансфери п</a:t>
          </a:r>
          <a:r>
            <a:rPr lang="ru-RU" altLang="en-US" sz="1400" kern="12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kern="12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kern="1200" dirty="0">
              <a:latin typeface="Calibri" panose="020F0502020204030204" pitchFamily="34" charset="0"/>
            </a:rPr>
            <a:t>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kern="1200" dirty="0">
              <a:latin typeface="Calibri" panose="020F0502020204030204" pitchFamily="34" charset="0"/>
            </a:rPr>
            <a:t>ненаменски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kern="1200" dirty="0">
              <a:latin typeface="Calibri" panose="020F0502020204030204" pitchFamily="34" charset="0"/>
            </a:rPr>
            <a:t> </a:t>
          </a:r>
          <a:r>
            <a:rPr lang="sr-Cyrl-RS" altLang="en-US" sz="1400" kern="1200" dirty="0">
              <a:latin typeface="Calibri" panose="020F0502020204030204" pitchFamily="34" charset="0"/>
            </a:rPr>
            <a:t>.</a:t>
          </a:r>
          <a:endParaRPr lang="en-US" sz="1400" kern="1200" dirty="0"/>
        </a:p>
      </dsp:txBody>
      <dsp:txXfrm>
        <a:off x="2723827" y="765996"/>
        <a:ext cx="5779306" cy="1303087"/>
      </dsp:txXfrm>
    </dsp:sp>
    <dsp:sp modelId="{CCB8139E-CA19-491D-9FCD-6BF28923C725}">
      <dsp:nvSpPr>
        <dsp:cNvPr id="0" name=""/>
        <dsp:cNvSpPr/>
      </dsp:nvSpPr>
      <dsp:spPr>
        <a:xfrm>
          <a:off x="4153" y="2314784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Непорески приходи</a:t>
          </a:r>
          <a:endParaRPr lang="en-US" sz="1600" b="1" kern="1200" dirty="0"/>
        </a:p>
      </dsp:txBody>
      <dsp:txXfrm>
        <a:off x="4153" y="2314784"/>
        <a:ext cx="2124745" cy="316800"/>
      </dsp:txXfrm>
    </dsp:sp>
    <dsp:sp modelId="{14D1633C-A097-4A5A-8269-B04E98857E56}">
      <dsp:nvSpPr>
        <dsp:cNvPr id="0" name=""/>
        <dsp:cNvSpPr/>
      </dsp:nvSpPr>
      <dsp:spPr>
        <a:xfrm>
          <a:off x="2128898" y="2126684"/>
          <a:ext cx="424949" cy="693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126684"/>
          <a:ext cx="5779306" cy="693000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kern="1200" dirty="0"/>
        </a:p>
      </dsp:txBody>
      <dsp:txXfrm>
        <a:off x="2723827" y="2126684"/>
        <a:ext cx="5779306" cy="693000"/>
      </dsp:txXfrm>
    </dsp:sp>
    <dsp:sp modelId="{9312B733-3AEB-49F6-8245-08553BA2949B}">
      <dsp:nvSpPr>
        <dsp:cNvPr id="0" name=""/>
        <dsp:cNvSpPr/>
      </dsp:nvSpPr>
      <dsp:spPr>
        <a:xfrm>
          <a:off x="4153" y="2877284"/>
          <a:ext cx="2124745" cy="75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Примања од продаје нефинансијске имовине</a:t>
          </a:r>
          <a:endParaRPr lang="en-US" sz="1600" b="1" kern="1200" dirty="0"/>
        </a:p>
      </dsp:txBody>
      <dsp:txXfrm>
        <a:off x="4153" y="2877284"/>
        <a:ext cx="2124745" cy="752400"/>
      </dsp:txXfrm>
    </dsp:sp>
    <dsp:sp modelId="{435AB433-2559-485A-A03D-C32F36288071}">
      <dsp:nvSpPr>
        <dsp:cNvPr id="0" name=""/>
        <dsp:cNvSpPr/>
      </dsp:nvSpPr>
      <dsp:spPr>
        <a:xfrm>
          <a:off x="2128898" y="2877284"/>
          <a:ext cx="424949" cy="7524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877284"/>
          <a:ext cx="5779306" cy="752400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kern="12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2723827" y="2877284"/>
        <a:ext cx="5779306" cy="752400"/>
      </dsp:txXfrm>
    </dsp:sp>
    <dsp:sp modelId="{EFAACCF6-3A6A-4536-89B0-F0A7C44F6BE1}">
      <dsp:nvSpPr>
        <dsp:cNvPr id="0" name=""/>
        <dsp:cNvSpPr/>
      </dsp:nvSpPr>
      <dsp:spPr>
        <a:xfrm>
          <a:off x="4153" y="3749159"/>
          <a:ext cx="2124745" cy="99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Примања од задуживања и  продаје финансијске имовине</a:t>
          </a:r>
          <a:endParaRPr lang="en-US" sz="1600" b="1" kern="1200" dirty="0"/>
        </a:p>
      </dsp:txBody>
      <dsp:txXfrm>
        <a:off x="4153" y="3749159"/>
        <a:ext cx="2124745" cy="990000"/>
      </dsp:txXfrm>
    </dsp:sp>
    <dsp:sp modelId="{6497CA82-45EE-4BD1-AEB4-CC3961FBFB74}">
      <dsp:nvSpPr>
        <dsp:cNvPr id="0" name=""/>
        <dsp:cNvSpPr/>
      </dsp:nvSpPr>
      <dsp:spPr>
        <a:xfrm>
          <a:off x="2128898" y="3687284"/>
          <a:ext cx="424949" cy="111375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723827" y="3687284"/>
          <a:ext cx="5779306" cy="111375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0" i="0" kern="120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kern="1200" dirty="0"/>
        </a:p>
      </dsp:txBody>
      <dsp:txXfrm>
        <a:off x="2723827" y="3687284"/>
        <a:ext cx="5779306" cy="1113750"/>
      </dsp:txXfrm>
    </dsp:sp>
    <dsp:sp modelId="{939B76D1-BB33-4E50-9ECD-839FB5787B95}">
      <dsp:nvSpPr>
        <dsp:cNvPr id="0" name=""/>
        <dsp:cNvSpPr/>
      </dsp:nvSpPr>
      <dsp:spPr>
        <a:xfrm>
          <a:off x="4153" y="4858634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Пренета средства из ранијих година</a:t>
          </a:r>
          <a:endParaRPr lang="en-US" sz="1600" b="1" kern="1200" dirty="0"/>
        </a:p>
      </dsp:txBody>
      <dsp:txXfrm>
        <a:off x="4153" y="4858634"/>
        <a:ext cx="2124745" cy="534600"/>
      </dsp:txXfrm>
    </dsp:sp>
    <dsp:sp modelId="{7845F59F-6101-48DE-ABCC-EC5351843F5B}">
      <dsp:nvSpPr>
        <dsp:cNvPr id="0" name=""/>
        <dsp:cNvSpPr/>
      </dsp:nvSpPr>
      <dsp:spPr>
        <a:xfrm>
          <a:off x="2128898" y="4858634"/>
          <a:ext cx="424949" cy="534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858634"/>
          <a:ext cx="5779306" cy="534600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/>
            <a:t> Представљају вишак прихода буџета општине који нису потрошени у претходној  буџетској години</a:t>
          </a:r>
          <a:endParaRPr lang="en-US" sz="1400" kern="1200" dirty="0"/>
        </a:p>
      </dsp:txBody>
      <dsp:txXfrm>
        <a:off x="2723827" y="4858634"/>
        <a:ext cx="5779306" cy="5346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98781" y="1069517"/>
          <a:ext cx="2664411" cy="2664411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500" kern="1200" dirty="0"/>
            <a:t>Укупни буџетски приходи и примања  </a:t>
          </a:r>
          <a:r>
            <a:rPr lang="sr-Latn-RS" sz="2500" kern="1200" dirty="0" err="1">
              <a:solidFill>
                <a:srgbClr val="FF0000"/>
              </a:solidFill>
            </a:rPr>
            <a:t>xxxxx</a:t>
          </a:r>
          <a:r>
            <a:rPr lang="sr-Cyrl-RS" sz="2500" kern="1200" dirty="0"/>
            <a:t> динара</a:t>
          </a:r>
          <a:endParaRPr lang="en-US" sz="2500" kern="1200" dirty="0"/>
        </a:p>
      </dsp:txBody>
      <dsp:txXfrm>
        <a:off x="2388975" y="1459711"/>
        <a:ext cx="1884023" cy="1884023"/>
      </dsp:txXfrm>
    </dsp:sp>
    <dsp:sp modelId="{63432802-399F-407F-AC10-7219543A0326}">
      <dsp:nvSpPr>
        <dsp:cNvPr id="0" name=""/>
        <dsp:cNvSpPr/>
      </dsp:nvSpPr>
      <dsp:spPr>
        <a:xfrm>
          <a:off x="2664884" y="475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Приходи од  пореза 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rgbClr val="FF0000"/>
              </a:solidFill>
            </a:rPr>
            <a:t>    </a:t>
          </a:r>
          <a:r>
            <a:rPr lang="sr-Cyrl-RS" sz="1100" kern="1200" dirty="0"/>
            <a:t>    динара</a:t>
          </a:r>
          <a:endParaRPr lang="en-US" sz="1100" kern="1200" dirty="0"/>
        </a:p>
      </dsp:txBody>
      <dsp:txXfrm>
        <a:off x="2859981" y="195572"/>
        <a:ext cx="942011" cy="942011"/>
      </dsp:txXfrm>
    </dsp:sp>
    <dsp:sp modelId="{449BFEB2-6844-4A2C-8DC2-780280CBA079}">
      <dsp:nvSpPr>
        <dsp:cNvPr id="0" name=""/>
        <dsp:cNvSpPr/>
      </dsp:nvSpPr>
      <dsp:spPr>
        <a:xfrm>
          <a:off x="4167563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Трансфери </a:t>
          </a:r>
          <a:r>
            <a:rPr lang="sr-Latn-RS" sz="1100" kern="1200" dirty="0" err="1">
              <a:solidFill>
                <a:srgbClr val="FF0000"/>
              </a:solidFill>
            </a:rPr>
            <a:t>xxxxxx</a:t>
          </a:r>
          <a:r>
            <a:rPr lang="sr-Latn-RS" sz="1100" kern="1200" dirty="0">
              <a:solidFill>
                <a:srgbClr val="FF0000"/>
              </a:solidFill>
            </a:rPr>
            <a:t> </a:t>
          </a:r>
          <a:r>
            <a:rPr lang="sr-Cyrl-RS" sz="1100" kern="1200" dirty="0"/>
            <a:t>динара</a:t>
          </a:r>
          <a:endParaRPr lang="en-US" sz="1100" kern="1200" dirty="0"/>
        </a:p>
      </dsp:txBody>
      <dsp:txXfrm>
        <a:off x="4362660" y="1063144"/>
        <a:ext cx="942011" cy="942011"/>
      </dsp:txXfrm>
    </dsp:sp>
    <dsp:sp modelId="{9DDE88A7-5745-4E4F-A7A8-F71A4DA0D5F2}">
      <dsp:nvSpPr>
        <dsp:cNvPr id="0" name=""/>
        <dsp:cNvSpPr/>
      </dsp:nvSpPr>
      <dsp:spPr>
        <a:xfrm>
          <a:off x="4180089" y="2589143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Други приходи  </a:t>
          </a:r>
          <a:r>
            <a:rPr lang="sr-Latn-RS" sz="1100" kern="1200" dirty="0" err="1">
              <a:solidFill>
                <a:srgbClr val="FF0000"/>
              </a:solidFill>
            </a:rPr>
            <a:t>xxxxx</a:t>
          </a:r>
          <a:r>
            <a:rPr lang="sr-Cyrl-RS" sz="1100" kern="1200" dirty="0"/>
            <a:t> динара</a:t>
          </a:r>
          <a:endParaRPr lang="en-US" sz="1100" kern="1200" dirty="0"/>
        </a:p>
      </dsp:txBody>
      <dsp:txXfrm>
        <a:off x="4375186" y="2784240"/>
        <a:ext cx="942011" cy="942011"/>
      </dsp:txXfrm>
    </dsp:sp>
    <dsp:sp modelId="{72DE4213-15E1-4436-8045-C055E8A54EDE}">
      <dsp:nvSpPr>
        <dsp:cNvPr id="0" name=""/>
        <dsp:cNvSpPr/>
      </dsp:nvSpPr>
      <dsp:spPr>
        <a:xfrm>
          <a:off x="2664884" y="3470764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Примања од продаје нефинансијске имовине 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/>
            <a:t> динара</a:t>
          </a:r>
          <a:endParaRPr lang="en-US" sz="1100" kern="1200" dirty="0"/>
        </a:p>
      </dsp:txBody>
      <dsp:txXfrm>
        <a:off x="2859981" y="3665861"/>
        <a:ext cx="942011" cy="942011"/>
      </dsp:txXfrm>
    </dsp:sp>
    <dsp:sp modelId="{91CFC9CD-FF79-40EF-A271-A8DBB0423AC2}">
      <dsp:nvSpPr>
        <dsp:cNvPr id="0" name=""/>
        <dsp:cNvSpPr/>
      </dsp:nvSpPr>
      <dsp:spPr>
        <a:xfrm>
          <a:off x="1162204" y="2603192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Примања од продаје финансијске имовине 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rgbClr val="FF0000"/>
              </a:solidFill>
            </a:rPr>
            <a:t> </a:t>
          </a:r>
          <a:r>
            <a:rPr lang="sr-Cyrl-RS" sz="1100" kern="1200" dirty="0"/>
            <a:t>динара</a:t>
          </a:r>
          <a:endParaRPr lang="en-US" sz="1100" kern="1200" dirty="0"/>
        </a:p>
      </dsp:txBody>
      <dsp:txXfrm>
        <a:off x="1357301" y="2798289"/>
        <a:ext cx="942011" cy="942011"/>
      </dsp:txXfrm>
    </dsp:sp>
    <dsp:sp modelId="{FC69A2CE-A671-47B5-8CD8-544465E52E9C}">
      <dsp:nvSpPr>
        <dsp:cNvPr id="0" name=""/>
        <dsp:cNvSpPr/>
      </dsp:nvSpPr>
      <dsp:spPr>
        <a:xfrm>
          <a:off x="1162204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Пренета средства из ранијих година</a:t>
          </a:r>
          <a:r>
            <a:rPr lang="sr-Latn-RS" sz="1000" kern="1200" dirty="0"/>
            <a:t> </a:t>
          </a:r>
          <a:r>
            <a:rPr lang="sr-Latn-RS" sz="1000" kern="1200" dirty="0" err="1">
              <a:solidFill>
                <a:srgbClr val="FF0000"/>
              </a:solidFill>
            </a:rPr>
            <a:t>xxxx</a:t>
          </a:r>
          <a:r>
            <a:rPr lang="sr-Cyrl-RS" sz="1000" kern="1200" dirty="0"/>
            <a:t> </a:t>
          </a:r>
          <a:r>
            <a:rPr lang="sr-Latn-RS" sz="1000" kern="1200" dirty="0"/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1357301" y="1063144"/>
        <a:ext cx="942011" cy="94201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168686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Расходи за запослене</a:t>
          </a:r>
          <a:endParaRPr lang="en-US" sz="1500" b="1" kern="1200" dirty="0"/>
        </a:p>
      </dsp:txBody>
      <dsp:txXfrm>
        <a:off x="0" y="168686"/>
        <a:ext cx="2055390" cy="297000"/>
      </dsp:txXfrm>
    </dsp:sp>
    <dsp:sp modelId="{02385D1D-92EB-445D-B736-940004751C79}">
      <dsp:nvSpPr>
        <dsp:cNvPr id="0" name=""/>
        <dsp:cNvSpPr/>
      </dsp:nvSpPr>
      <dsp:spPr>
        <a:xfrm>
          <a:off x="2055390" y="66593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66593"/>
          <a:ext cx="5590663" cy="501187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Расходи за запослене </a:t>
          </a:r>
          <a:r>
            <a:rPr lang="sr-Cyrl-RS" sz="1400" kern="1200" dirty="0"/>
            <a:t>представљају све трошкове за запослене, како у управи тако и код буџетских корисника</a:t>
          </a:r>
          <a:endParaRPr lang="en-US" sz="1400" kern="1200" dirty="0"/>
        </a:p>
      </dsp:txBody>
      <dsp:txXfrm>
        <a:off x="2630900" y="66593"/>
        <a:ext cx="5590663" cy="501187"/>
      </dsp:txXfrm>
    </dsp:sp>
    <dsp:sp modelId="{F40D94EA-52E0-4740-A924-EAF350BDF213}">
      <dsp:nvSpPr>
        <dsp:cNvPr id="0" name=""/>
        <dsp:cNvSpPr/>
      </dsp:nvSpPr>
      <dsp:spPr>
        <a:xfrm>
          <a:off x="0" y="723584"/>
          <a:ext cx="2055390" cy="501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Коришћење роба и услуга </a:t>
          </a:r>
          <a:endParaRPr lang="en-US" sz="1500" kern="1200" dirty="0"/>
        </a:p>
      </dsp:txBody>
      <dsp:txXfrm>
        <a:off x="0" y="723584"/>
        <a:ext cx="2055390" cy="501187"/>
      </dsp:txXfrm>
    </dsp:sp>
    <dsp:sp modelId="{0E930D30-96BC-4D43-B65A-EE88C46DBE48}">
      <dsp:nvSpPr>
        <dsp:cNvPr id="0" name=""/>
        <dsp:cNvSpPr/>
      </dsp:nvSpPr>
      <dsp:spPr>
        <a:xfrm>
          <a:off x="2055390" y="621780"/>
          <a:ext cx="411078" cy="704794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621780"/>
          <a:ext cx="5590663" cy="704794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Коришћење роба и услуга </a:t>
          </a:r>
          <a:r>
            <a:rPr lang="sr-Cyrl-RS" sz="1400" kern="12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kern="1200" dirty="0"/>
        </a:p>
      </dsp:txBody>
      <dsp:txXfrm>
        <a:off x="2630900" y="621780"/>
        <a:ext cx="5590663" cy="704794"/>
      </dsp:txXfrm>
    </dsp:sp>
    <dsp:sp modelId="{CCB8139E-CA19-491D-9FCD-6BF28923C725}">
      <dsp:nvSpPr>
        <dsp:cNvPr id="0" name=""/>
        <dsp:cNvSpPr/>
      </dsp:nvSpPr>
      <dsp:spPr>
        <a:xfrm>
          <a:off x="0" y="1677575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Дотације и трансфери</a:t>
          </a:r>
          <a:endParaRPr lang="en-US" sz="1500" b="1" kern="1200" dirty="0"/>
        </a:p>
      </dsp:txBody>
      <dsp:txXfrm>
        <a:off x="0" y="1677575"/>
        <a:ext cx="2055390" cy="297000"/>
      </dsp:txXfrm>
    </dsp:sp>
    <dsp:sp modelId="{14D1633C-A097-4A5A-8269-B04E98857E56}">
      <dsp:nvSpPr>
        <dsp:cNvPr id="0" name=""/>
        <dsp:cNvSpPr/>
      </dsp:nvSpPr>
      <dsp:spPr>
        <a:xfrm>
          <a:off x="2055390" y="1380575"/>
          <a:ext cx="411078" cy="891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380575"/>
          <a:ext cx="5590663" cy="891000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Дотације и трансфери </a:t>
          </a:r>
          <a:r>
            <a:rPr lang="sr-Cyrl-RS" sz="1400" kern="1200" dirty="0"/>
            <a:t>су трошкови које локална самоуправа </a:t>
          </a:r>
          <a:r>
            <a:rPr lang="ru-RU" sz="1400" kern="12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kern="1200" dirty="0"/>
            <a:t> као што су школе, центар за социјални рад, дом здравља.</a:t>
          </a:r>
          <a:r>
            <a:rPr lang="en-US" sz="1400" kern="1200" dirty="0"/>
            <a:t> </a:t>
          </a:r>
        </a:p>
      </dsp:txBody>
      <dsp:txXfrm>
        <a:off x="2630900" y="1380575"/>
        <a:ext cx="5590663" cy="891000"/>
      </dsp:txXfrm>
    </dsp:sp>
    <dsp:sp modelId="{9312B733-3AEB-49F6-8245-08553BA2949B}">
      <dsp:nvSpPr>
        <dsp:cNvPr id="0" name=""/>
        <dsp:cNvSpPr/>
      </dsp:nvSpPr>
      <dsp:spPr>
        <a:xfrm>
          <a:off x="0" y="2427669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Остали расходи</a:t>
          </a:r>
          <a:endParaRPr lang="en-US" sz="1500" b="1" kern="1200" dirty="0"/>
        </a:p>
      </dsp:txBody>
      <dsp:txXfrm>
        <a:off x="0" y="2427669"/>
        <a:ext cx="2055390" cy="297000"/>
      </dsp:txXfrm>
    </dsp:sp>
    <dsp:sp modelId="{435AB433-2559-485A-A03D-C32F36288071}">
      <dsp:nvSpPr>
        <dsp:cNvPr id="0" name=""/>
        <dsp:cNvSpPr/>
      </dsp:nvSpPr>
      <dsp:spPr>
        <a:xfrm>
          <a:off x="2055390" y="2325575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0900" y="2325575"/>
          <a:ext cx="5590663" cy="501187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Остали расходи </a:t>
          </a:r>
          <a:r>
            <a:rPr lang="sr-Cyrl-RS" sz="1400" kern="1200" dirty="0"/>
            <a:t>обухватају дотације невладиним организацијама, порезе, таксе, новчане казне.</a:t>
          </a:r>
          <a:endParaRPr lang="en-US" sz="1400" kern="1200" dirty="0"/>
        </a:p>
      </dsp:txBody>
      <dsp:txXfrm>
        <a:off x="2630900" y="2325575"/>
        <a:ext cx="5590663" cy="501187"/>
      </dsp:txXfrm>
    </dsp:sp>
    <dsp:sp modelId="{EFAACCF6-3A6A-4536-89B0-F0A7C44F6BE1}">
      <dsp:nvSpPr>
        <dsp:cNvPr id="0" name=""/>
        <dsp:cNvSpPr/>
      </dsp:nvSpPr>
      <dsp:spPr>
        <a:xfrm>
          <a:off x="0" y="2982856"/>
          <a:ext cx="205740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Субвенције</a:t>
          </a:r>
          <a:endParaRPr lang="en-US" sz="1500" b="1" kern="1200" dirty="0"/>
        </a:p>
      </dsp:txBody>
      <dsp:txXfrm>
        <a:off x="0" y="2982856"/>
        <a:ext cx="2057400" cy="297000"/>
      </dsp:txXfrm>
    </dsp:sp>
    <dsp:sp modelId="{6497CA82-45EE-4BD1-AEB4-CC3961FBFB74}">
      <dsp:nvSpPr>
        <dsp:cNvPr id="0" name=""/>
        <dsp:cNvSpPr/>
      </dsp:nvSpPr>
      <dsp:spPr>
        <a:xfrm>
          <a:off x="2057399" y="2880762"/>
          <a:ext cx="411480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80762"/>
          <a:ext cx="5596128" cy="501187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/>
            <a:t>Субвенције</a:t>
          </a:r>
          <a:r>
            <a:rPr lang="ru-RU" sz="1400" kern="1200" dirty="0"/>
            <a:t> сe одобравају за функционисање међумесног превоза и  пољопривредним произвођачима. </a:t>
          </a:r>
          <a:endParaRPr lang="en-US" sz="1400" kern="1200" dirty="0"/>
        </a:p>
      </dsp:txBody>
      <dsp:txXfrm>
        <a:off x="2633471" y="2880762"/>
        <a:ext cx="5596128" cy="501187"/>
      </dsp:txXfrm>
    </dsp:sp>
    <dsp:sp modelId="{939B76D1-BB33-4E50-9ECD-839FB5787B95}">
      <dsp:nvSpPr>
        <dsp:cNvPr id="0" name=""/>
        <dsp:cNvSpPr/>
      </dsp:nvSpPr>
      <dsp:spPr>
        <a:xfrm>
          <a:off x="0" y="3538044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Социјална заштита</a:t>
          </a:r>
          <a:endParaRPr lang="en-US" sz="1500" b="1" kern="1200" dirty="0"/>
        </a:p>
      </dsp:txBody>
      <dsp:txXfrm>
        <a:off x="0" y="3538044"/>
        <a:ext cx="2055390" cy="297000"/>
      </dsp:txXfrm>
    </dsp:sp>
    <dsp:sp modelId="{7845F59F-6101-48DE-ABCC-EC5351843F5B}">
      <dsp:nvSpPr>
        <dsp:cNvPr id="0" name=""/>
        <dsp:cNvSpPr/>
      </dsp:nvSpPr>
      <dsp:spPr>
        <a:xfrm>
          <a:off x="2055390" y="3435950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35950"/>
          <a:ext cx="5590663" cy="50118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Социјална заштита </a:t>
          </a:r>
          <a:r>
            <a:rPr lang="sr-Cyrl-RS" sz="1400" kern="1200" dirty="0"/>
            <a:t>обухвата све трошкове исплате социјалне помоћи за различите категорије грађана.</a:t>
          </a:r>
          <a:endParaRPr lang="en-US" sz="1400" kern="1200" dirty="0"/>
        </a:p>
      </dsp:txBody>
      <dsp:txXfrm>
        <a:off x="2630900" y="3435950"/>
        <a:ext cx="5590663" cy="501187"/>
      </dsp:txXfrm>
    </dsp:sp>
    <dsp:sp modelId="{B471A916-B6F4-4017-A447-E2C98CEE19B9}">
      <dsp:nvSpPr>
        <dsp:cNvPr id="0" name=""/>
        <dsp:cNvSpPr/>
      </dsp:nvSpPr>
      <dsp:spPr>
        <a:xfrm>
          <a:off x="0" y="42138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Буџетска резерва</a:t>
          </a:r>
          <a:endParaRPr lang="en-US" sz="1500" b="1" kern="1200" dirty="0"/>
        </a:p>
      </dsp:txBody>
      <dsp:txXfrm>
        <a:off x="0" y="4213887"/>
        <a:ext cx="2055390" cy="297000"/>
      </dsp:txXfrm>
    </dsp:sp>
    <dsp:sp modelId="{7F976215-9D17-4223-A92A-D3302071B429}">
      <dsp:nvSpPr>
        <dsp:cNvPr id="0" name=""/>
        <dsp:cNvSpPr/>
      </dsp:nvSpPr>
      <dsp:spPr>
        <a:xfrm>
          <a:off x="2055390" y="39911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3991137"/>
          <a:ext cx="5590663" cy="742500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500" b="1" kern="1200" dirty="0"/>
            <a:t>Буџетска резерва </a:t>
          </a:r>
          <a:r>
            <a:rPr lang="sr-Cyrl-RS" sz="1500" kern="1200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sz="1500" kern="1200" dirty="0"/>
        </a:p>
      </dsp:txBody>
      <dsp:txXfrm>
        <a:off x="2630900" y="3991137"/>
        <a:ext cx="5590663" cy="742500"/>
      </dsp:txXfrm>
    </dsp:sp>
    <dsp:sp modelId="{320B77C6-F8A0-4CEB-8B55-79E4A1BAF9E9}">
      <dsp:nvSpPr>
        <dsp:cNvPr id="0" name=""/>
        <dsp:cNvSpPr/>
      </dsp:nvSpPr>
      <dsp:spPr>
        <a:xfrm>
          <a:off x="0" y="50103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Капитални издаци</a:t>
          </a:r>
          <a:endParaRPr lang="en-US" sz="1500" b="1" kern="1200" dirty="0"/>
        </a:p>
      </dsp:txBody>
      <dsp:txXfrm>
        <a:off x="0" y="5010387"/>
        <a:ext cx="2055390" cy="297000"/>
      </dsp:txXfrm>
    </dsp:sp>
    <dsp:sp modelId="{803A06C6-F698-48F4-A91D-0B2B17EECBA4}">
      <dsp:nvSpPr>
        <dsp:cNvPr id="0" name=""/>
        <dsp:cNvSpPr/>
      </dsp:nvSpPr>
      <dsp:spPr>
        <a:xfrm>
          <a:off x="2055390" y="47876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787637"/>
          <a:ext cx="5590663" cy="74250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500" b="1" kern="1200" dirty="0"/>
            <a:t>Капитални издаци </a:t>
          </a:r>
          <a:r>
            <a:rPr lang="sr-Cyrl-RS" sz="1500" kern="1200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sz="1500" kern="1200" dirty="0"/>
        </a:p>
      </dsp:txBody>
      <dsp:txXfrm>
        <a:off x="2630900" y="4787637"/>
        <a:ext cx="5590663" cy="7425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884431-F906-455C-AAF5-4FBEC1E13C27}">
      <dsp:nvSpPr>
        <dsp:cNvPr id="0" name=""/>
        <dsp:cNvSpPr/>
      </dsp:nvSpPr>
      <dsp:spPr>
        <a:xfrm>
          <a:off x="2406080" y="452153"/>
          <a:ext cx="3704076" cy="3704076"/>
        </a:xfrm>
        <a:prstGeom prst="blockArc">
          <a:avLst>
            <a:gd name="adj1" fmla="val 13069771"/>
            <a:gd name="adj2" fmla="val 15892869"/>
            <a:gd name="adj3" fmla="val 3434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234321" y="643702"/>
          <a:ext cx="3704076" cy="3704076"/>
        </a:xfrm>
        <a:prstGeom prst="blockArc">
          <a:avLst>
            <a:gd name="adj1" fmla="val 11148650"/>
            <a:gd name="adj2" fmla="val 13556078"/>
            <a:gd name="adj3" fmla="val 3434"/>
          </a:avLst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8100000"/>
            <a:gd name="adj2" fmla="val 10800000"/>
            <a:gd name="adj3" fmla="val 3434"/>
          </a:avLst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223280" y="439336"/>
          <a:ext cx="3704076" cy="3704076"/>
        </a:xfrm>
        <a:prstGeom prst="blockArc">
          <a:avLst>
            <a:gd name="adj1" fmla="val 5309683"/>
            <a:gd name="adj2" fmla="val 8045950"/>
            <a:gd name="adj3" fmla="val 3434"/>
          </a:avLst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64706" y="438719"/>
          <a:ext cx="3704076" cy="3704076"/>
        </a:xfrm>
        <a:prstGeom prst="blockArc">
          <a:avLst>
            <a:gd name="adj1" fmla="val 2755725"/>
            <a:gd name="adj2" fmla="val 5387933"/>
            <a:gd name="adj3" fmla="val 3434"/>
          </a:avLst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0"/>
            <a:gd name="adj2" fmla="val 2700000"/>
            <a:gd name="adj3" fmla="val 3434"/>
          </a:avLst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8900000"/>
            <a:gd name="adj2" fmla="val 0"/>
            <a:gd name="adj3" fmla="val 3434"/>
          </a:avLst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16200000"/>
            <a:gd name="adj2" fmla="val 18900000"/>
            <a:gd name="adj3" fmla="val 343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264696" y="1459848"/>
          <a:ext cx="1662034" cy="170320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000" kern="1200" dirty="0">
              <a:solidFill>
                <a:schemeClr val="bg1"/>
              </a:solidFill>
            </a:rPr>
            <a:t>Укупни расходи и издаци </a:t>
          </a:r>
          <a:r>
            <a:rPr lang="sr-Latn-RS" sz="2000" kern="1200" dirty="0" err="1">
              <a:solidFill>
                <a:srgbClr val="FF0000"/>
              </a:solidFill>
            </a:rPr>
            <a:t>xxxx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3508095" y="1709277"/>
        <a:ext cx="1175236" cy="1204347"/>
      </dsp:txXfrm>
    </dsp:sp>
    <dsp:sp modelId="{73F305AC-CFDC-45B1-8AB8-6FABD1C99179}">
      <dsp:nvSpPr>
        <dsp:cNvPr id="0" name=""/>
        <dsp:cNvSpPr/>
      </dsp:nvSpPr>
      <dsp:spPr>
        <a:xfrm>
          <a:off x="3472453" y="-131104"/>
          <a:ext cx="1246518" cy="124462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Коришћење роба и услуга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ru-RU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655001" y="51168"/>
        <a:ext cx="881422" cy="880084"/>
      </dsp:txXfrm>
    </dsp:sp>
    <dsp:sp modelId="{A14630AA-C1BD-4A7E-B665-0A7C9B6C19C9}">
      <dsp:nvSpPr>
        <dsp:cNvPr id="0" name=""/>
        <dsp:cNvSpPr/>
      </dsp:nvSpPr>
      <dsp:spPr>
        <a:xfrm>
          <a:off x="4800090" y="450388"/>
          <a:ext cx="1165455" cy="1147914"/>
        </a:xfrm>
        <a:prstGeom prst="ellipse">
          <a:avLst/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Дотације и трансфери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970767" y="618496"/>
        <a:ext cx="824101" cy="811698"/>
      </dsp:txXfrm>
    </dsp:sp>
    <dsp:sp modelId="{E43F7264-94BE-4E7E-8A98-A0D70BB3AF06}">
      <dsp:nvSpPr>
        <dsp:cNvPr id="0" name=""/>
        <dsp:cNvSpPr/>
      </dsp:nvSpPr>
      <dsp:spPr>
        <a:xfrm>
          <a:off x="5381584" y="1785007"/>
          <a:ext cx="1068741" cy="1052887"/>
        </a:xfrm>
        <a:prstGeom prst="ellipse">
          <a:avLst/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Расходи за запослене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538097" y="1939199"/>
        <a:ext cx="755715" cy="744503"/>
      </dsp:txXfrm>
    </dsp:sp>
    <dsp:sp modelId="{115526CD-270E-4C52-A164-15F2B6F9FE39}">
      <dsp:nvSpPr>
        <dsp:cNvPr id="0" name=""/>
        <dsp:cNvSpPr/>
      </dsp:nvSpPr>
      <dsp:spPr>
        <a:xfrm>
          <a:off x="4850254" y="3084884"/>
          <a:ext cx="1065128" cy="1027344"/>
        </a:xfrm>
        <a:prstGeom prst="ellipse">
          <a:avLst/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Социјална помоћ </a:t>
          </a:r>
          <a:r>
            <a:rPr lang="sr-Latn-RS" sz="1100" kern="1200" dirty="0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006238" y="3235335"/>
        <a:ext cx="753160" cy="726442"/>
      </dsp:txXfrm>
    </dsp:sp>
    <dsp:sp modelId="{5101AD7C-EA94-402A-A388-0FD916639D60}">
      <dsp:nvSpPr>
        <dsp:cNvPr id="0" name=""/>
        <dsp:cNvSpPr/>
      </dsp:nvSpPr>
      <dsp:spPr>
        <a:xfrm>
          <a:off x="3604745" y="3585613"/>
          <a:ext cx="1036777" cy="1050749"/>
        </a:xfrm>
        <a:prstGeom prst="ellipse">
          <a:avLst/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Субвенције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756577" y="3739492"/>
        <a:ext cx="733113" cy="742991"/>
      </dsp:txXfrm>
    </dsp:sp>
    <dsp:sp modelId="{D19ADD6D-9F0A-4766-B637-BB2D5495A9BB}">
      <dsp:nvSpPr>
        <dsp:cNvPr id="0" name=""/>
        <dsp:cNvSpPr/>
      </dsp:nvSpPr>
      <dsp:spPr>
        <a:xfrm>
          <a:off x="2306192" y="3084884"/>
          <a:ext cx="1004830" cy="1027344"/>
        </a:xfrm>
        <a:prstGeom prst="ellipse">
          <a:avLst/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Остали расходи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453346" y="3235335"/>
        <a:ext cx="710522" cy="726442"/>
      </dsp:txXfrm>
    </dsp:sp>
    <dsp:sp modelId="{4F05B281-B6DB-45BB-A427-1BF92AADC139}">
      <dsp:nvSpPr>
        <dsp:cNvPr id="0" name=""/>
        <dsp:cNvSpPr/>
      </dsp:nvSpPr>
      <dsp:spPr>
        <a:xfrm>
          <a:off x="1779274" y="1757247"/>
          <a:ext cx="992394" cy="1108407"/>
        </a:xfrm>
        <a:prstGeom prst="ellipse">
          <a:avLst/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Средства резерве </a:t>
          </a:r>
          <a:r>
            <a:rPr lang="sr-Latn-RS" sz="1100" kern="1200" dirty="0" err="1">
              <a:solidFill>
                <a:srgbClr val="FF0000"/>
              </a:solidFill>
            </a:rPr>
            <a:t>xxxx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1924607" y="1919569"/>
        <a:ext cx="701728" cy="783763"/>
      </dsp:txXfrm>
    </dsp:sp>
    <dsp:sp modelId="{2D6C03BD-4023-431E-84F6-C080A9961C8A}">
      <dsp:nvSpPr>
        <dsp:cNvPr id="0" name=""/>
        <dsp:cNvSpPr/>
      </dsp:nvSpPr>
      <dsp:spPr>
        <a:xfrm>
          <a:off x="2225879" y="607694"/>
          <a:ext cx="1189082" cy="1160235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Капитални издаци </a:t>
          </a:r>
          <a:r>
            <a:rPr lang="sr-Latn-RS" sz="1100" kern="1200" dirty="0">
              <a:solidFill>
                <a:srgbClr val="FF0000"/>
              </a:solidFill>
            </a:rPr>
            <a:t>xxxx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400016" y="777606"/>
        <a:ext cx="840808" cy="8204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5096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9363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batocina.org.rs/budzet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microsoft.com/office/2007/relationships/diagramDrawing" Target="../diagrams/drawing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ОПШТИНА</a:t>
            </a:r>
            <a:r>
              <a:rPr lang="sr-Cyrl-BA" dirty="0" smtClean="0"/>
              <a:t> БАТОЧИНА</a:t>
            </a:r>
            <a:r>
              <a:rPr lang="en-US" smtClean="0"/>
              <a:t> </a:t>
            </a:r>
            <a:r>
              <a:rPr lang="en-US" smtClean="0">
                <a:solidFill>
                  <a:srgbClr val="FF0000"/>
                </a:solidFill>
              </a:rPr>
              <a:t>2026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97792"/>
            <a:ext cx="6400800" cy="1600200"/>
          </a:xfrm>
        </p:spPr>
        <p:txBody>
          <a:bodyPr/>
          <a:lstStyle/>
          <a:p>
            <a:r>
              <a:rPr lang="sr-Cyrl-RS" dirty="0"/>
              <a:t>ГРАЂАНСКИ ВОДИЧ КРОЗ ОДЛУКУ О БУЏЕТУ за </a:t>
            </a:r>
            <a:r>
              <a:rPr lang="sr-Cyrl-RS" dirty="0" smtClean="0"/>
              <a:t>20</a:t>
            </a:r>
            <a:r>
              <a:rPr lang="en-US" dirty="0" smtClean="0"/>
              <a:t>26</a:t>
            </a:r>
            <a:r>
              <a:rPr lang="sr-Cyrl-RS" dirty="0" smtClean="0"/>
              <a:t>. </a:t>
            </a:r>
            <a:r>
              <a:rPr lang="sr-Cyrl-RS" dirty="0"/>
              <a:t>годину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grb-srbije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1071546"/>
            <a:ext cx="928694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642155704"/>
      </p:ext>
    </p:extLst>
  </p:cSld>
  <p:clrMapOvr>
    <a:masterClrMapping/>
  </p:clrMapOvr>
  <p:extLst mod="1">
    <p:ext uri="{E180D4A7-C9FB-4DFB-919C-405C955672EB}">
      <p14:showEvtLst xmlns=""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прихода и примања за </a:t>
            </a:r>
            <a:r>
              <a:rPr lang="sr-Cyrl-RS" sz="3000" b="1" dirty="0" smtClean="0"/>
              <a:t>2025. </a:t>
            </a:r>
            <a:r>
              <a:rPr lang="sr-Cyrl-RS" sz="3000" b="1" dirty="0"/>
              <a:t>годину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2082088799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C0AF26-CBF3-47D3-B412-DD36193B6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900" b="1" dirty="0"/>
              <a:t>Структура планираних прихода и примања за </a:t>
            </a:r>
            <a:r>
              <a:rPr lang="sr-Cyrl-RS" sz="2900" b="1" dirty="0" smtClean="0"/>
              <a:t>20</a:t>
            </a:r>
            <a:r>
              <a:rPr lang="en-US" sz="2900" b="1" dirty="0" smtClean="0"/>
              <a:t>26</a:t>
            </a:r>
            <a:r>
              <a:rPr lang="sr-Cyrl-RS" sz="2900" b="1" dirty="0" smtClean="0"/>
              <a:t>. </a:t>
            </a:r>
            <a:r>
              <a:rPr lang="sr-Cyrl-RS" sz="2900" b="1" dirty="0"/>
              <a:t>годину</a:t>
            </a:r>
            <a:endParaRPr lang="en-US" sz="29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9E78D249-127B-455E-A23A-CF5A13A6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=""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81781499"/>
              </p:ext>
            </p:extLst>
          </p:nvPr>
        </p:nvGraphicFramePr>
        <p:xfrm>
          <a:off x="1115616" y="1667235"/>
          <a:ext cx="6912768" cy="4439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736164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="" xmlns:a16="http://schemas.microsoft.com/office/drawing/2014/main" id="{087E60ED-409A-4469-8A69-9AF5DEC571B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74638"/>
            <a:ext cx="7978080" cy="1143000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Шта се променило у односу на </a:t>
            </a:r>
            <a:r>
              <a:rPr lang="sr-Cyrl-RS" dirty="0" smtClean="0"/>
              <a:t>202</a:t>
            </a:r>
            <a:r>
              <a:rPr lang="en-US" dirty="0" smtClean="0"/>
              <a:t>5</a:t>
            </a:r>
            <a:r>
              <a:rPr lang="sr-Cyrl-RS" dirty="0" smtClean="0"/>
              <a:t>. </a:t>
            </a:r>
            <a:r>
              <a:rPr lang="sr-Cyrl-RS" dirty="0"/>
              <a:t>годину?</a:t>
            </a:r>
            <a:endParaRPr lang="en-US" dirty="0"/>
          </a:p>
        </p:txBody>
      </p:sp>
      <p:sp>
        <p:nvSpPr>
          <p:cNvPr id="13315" name="Rectangle 3">
            <a:extLst>
              <a:ext uri="{FF2B5EF4-FFF2-40B4-BE49-F238E27FC236}">
                <a16:creationId xmlns="" xmlns:a16="http://schemas.microsoft.com/office/drawing/2014/main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306444" y="1510506"/>
            <a:ext cx="8229600" cy="11303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sr-Cyrl-RS" dirty="0"/>
              <a:t>Укупни приходи и примања наше општине у </a:t>
            </a:r>
            <a:r>
              <a:rPr lang="sr-Cyrl-RS" dirty="0" smtClean="0"/>
              <a:t>2025. </a:t>
            </a:r>
            <a:r>
              <a:rPr lang="sr-Cyrl-RS" dirty="0"/>
              <a:t>години су се </a:t>
            </a:r>
            <a:r>
              <a:rPr lang="sr-Cyrl-RS" b="1" dirty="0" smtClean="0"/>
              <a:t>смањили </a:t>
            </a:r>
            <a:r>
              <a:rPr lang="sr-Cyrl-RS" dirty="0"/>
              <a:t>у односу на последњу измену Одлуке о буџету за </a:t>
            </a:r>
            <a:r>
              <a:rPr lang="sr-Cyrl-RS" dirty="0" smtClean="0"/>
              <a:t>202</a:t>
            </a:r>
            <a:r>
              <a:rPr lang="en-US" dirty="0" smtClean="0"/>
              <a:t>5</a:t>
            </a:r>
            <a:r>
              <a:rPr lang="sr-Cyrl-RS" dirty="0" smtClean="0"/>
              <a:t>. </a:t>
            </a:r>
            <a:r>
              <a:rPr lang="sr-Cyrl-RS" dirty="0"/>
              <a:t>годину </a:t>
            </a:r>
            <a:r>
              <a:rPr lang="sr-Cyrl-RS" dirty="0" smtClean="0"/>
              <a:t>за</a:t>
            </a:r>
            <a:r>
              <a:rPr lang="en-US" dirty="0" smtClean="0"/>
              <a:t> </a:t>
            </a:r>
            <a:r>
              <a:rPr lang="sr-Cyrl-RS" b="1" dirty="0" smtClean="0"/>
              <a:t>37.</a:t>
            </a:r>
            <a:r>
              <a:rPr lang="en-US" b="1" dirty="0" smtClean="0"/>
              <a:t>520</a:t>
            </a:r>
            <a:r>
              <a:rPr lang="sr-Cyrl-RS" b="1" dirty="0" smtClean="0"/>
              <a:t>.</a:t>
            </a:r>
            <a:r>
              <a:rPr lang="en-US" b="1" dirty="0" smtClean="0"/>
              <a:t>037</a:t>
            </a:r>
            <a:r>
              <a:rPr lang="sr-Cyrl-RS" b="1" dirty="0" smtClean="0"/>
              <a:t>,</a:t>
            </a:r>
            <a:r>
              <a:rPr lang="en-US" b="1" dirty="0" smtClean="0"/>
              <a:t>49</a:t>
            </a:r>
            <a:r>
              <a:rPr lang="sr-Cyrl-RS" b="1" dirty="0" smtClean="0"/>
              <a:t> </a:t>
            </a:r>
            <a:r>
              <a:rPr lang="sr-Cyrl-RS" dirty="0" smtClean="0"/>
              <a:t>динара.</a:t>
            </a:r>
            <a:endParaRPr lang="en-US" dirty="0"/>
          </a:p>
          <a:p>
            <a:endParaRPr lang="en-US" dirty="0"/>
          </a:p>
        </p:txBody>
      </p:sp>
      <p:sp>
        <p:nvSpPr>
          <p:cNvPr id="13316" name="Rectangle 4">
            <a:extLst>
              <a:ext uri="{FF2B5EF4-FFF2-40B4-BE49-F238E27FC236}">
                <a16:creationId xmlns="" xmlns:a16="http://schemas.microsoft.com/office/drawing/2014/main" id="{1664F881-777B-4844-A78D-FC8E175A6529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857356" y="4857760"/>
            <a:ext cx="6851650" cy="549275"/>
          </a:xfrm>
        </p:spPr>
        <p:txBody>
          <a:bodyPr>
            <a:normAutofit fontScale="47500" lnSpcReduction="20000"/>
          </a:bodyPr>
          <a:lstStyle/>
          <a:p>
            <a:pPr marL="0" lvl="0" indent="0">
              <a:buNone/>
            </a:pPr>
            <a:r>
              <a:rPr lang="sr-Cyrl-RS" b="1" dirty="0" smtClean="0">
                <a:solidFill>
                  <a:srgbClr val="0070C0"/>
                </a:solidFill>
              </a:rPr>
              <a:t>Приходи од имовине </a:t>
            </a:r>
            <a:r>
              <a:rPr lang="sr-Cyrl-RS" dirty="0" smtClean="0"/>
              <a:t>су</a:t>
            </a:r>
            <a:r>
              <a:rPr lang="sr-Cyrl-RS" dirty="0" smtClean="0">
                <a:solidFill>
                  <a:srgbClr val="0070C0"/>
                </a:solidFill>
              </a:rPr>
              <a:t> </a:t>
            </a:r>
            <a:r>
              <a:rPr lang="sr-Cyrl-RS" dirty="0"/>
              <a:t>повећани </a:t>
            </a:r>
            <a:r>
              <a:rPr lang="sr-Cyrl-RS" sz="2800" dirty="0">
                <a:latin typeface="Calibri" panose="020F0502020204030204" pitchFamily="34" charset="0"/>
              </a:rPr>
              <a:t>за </a:t>
            </a:r>
            <a:r>
              <a:rPr lang="sr-Cyrl-RS" sz="2800" dirty="0" smtClean="0">
                <a:latin typeface="Calibri" panose="020F0502020204030204" pitchFamily="34" charset="0"/>
              </a:rPr>
              <a:t>2.650.000 </a:t>
            </a:r>
            <a:r>
              <a:rPr lang="sr-Cyrl-RS" dirty="0"/>
              <a:t>динара</a:t>
            </a:r>
            <a:r>
              <a:rPr lang="sr-Cyrl-RS" dirty="0" smtClean="0"/>
              <a:t>.</a:t>
            </a:r>
            <a:r>
              <a:rPr lang="sr-Cyrl-RS" b="1" dirty="0" smtClean="0">
                <a:solidFill>
                  <a:srgbClr val="0070C0"/>
                </a:solidFill>
              </a:rPr>
              <a:t> </a:t>
            </a:r>
          </a:p>
          <a:p>
            <a:pPr marL="0" lvl="0" indent="0">
              <a:buNone/>
            </a:pPr>
            <a:r>
              <a:rPr lang="sr-Cyrl-R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Приходи од продаје добара и услуга су повећани за 1.950.000,00</a:t>
            </a:r>
            <a:r>
              <a:rPr lang="sr-Latn-BA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динара</a:t>
            </a:r>
            <a:endParaRPr lang="sr-Cyrl-RS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13317" name="Rectangle 5">
            <a:extLst>
              <a:ext uri="{FF2B5EF4-FFF2-40B4-BE49-F238E27FC236}">
                <a16:creationId xmlns="" xmlns:a16="http://schemas.microsoft.com/office/drawing/2014/main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733675"/>
            <a:ext cx="6851650" cy="1890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buFont typeface="Arial" panose="020B0604020202020204" pitchFamily="34" charset="0"/>
              <a:buChar char="•"/>
            </a:pPr>
            <a:r>
              <a:rPr lang="sr-Cyrl-RS" sz="2400" b="1" dirty="0" smtClean="0">
                <a:solidFill>
                  <a:srgbClr val="FF0000"/>
                </a:solidFill>
              </a:rPr>
              <a:t>Трансфери</a:t>
            </a:r>
            <a:r>
              <a:rPr lang="sr-Cyrl-RS" sz="2400" dirty="0" smtClean="0"/>
              <a:t> </a:t>
            </a:r>
            <a:r>
              <a:rPr lang="sr-Cyrl-RS" sz="2400" dirty="0"/>
              <a:t>су смањени за </a:t>
            </a:r>
            <a:r>
              <a:rPr lang="en-US" sz="2400" dirty="0" smtClean="0"/>
              <a:t>5.372.056,2</a:t>
            </a:r>
            <a:r>
              <a:rPr lang="sr-Cyrl-RS" sz="2400" dirty="0" smtClean="0"/>
              <a:t> </a:t>
            </a:r>
            <a:r>
              <a:rPr lang="sr-Cyrl-RS" sz="2400" dirty="0"/>
              <a:t>динара.</a:t>
            </a:r>
            <a:endParaRPr lang="en-US" sz="2400" dirty="0"/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sr-Cyrl-RS" sz="2400" b="1" dirty="0" smtClean="0">
                <a:solidFill>
                  <a:srgbClr val="FF0000"/>
                </a:solidFill>
              </a:rPr>
              <a:t>Други порески приходи </a:t>
            </a:r>
            <a:r>
              <a:rPr lang="sr-Cyrl-RS" sz="2400" dirty="0" smtClean="0"/>
              <a:t>су</a:t>
            </a:r>
            <a:r>
              <a:rPr lang="sr-Cyrl-RS" sz="2400" dirty="0" smtClean="0">
                <a:solidFill>
                  <a:srgbClr val="FF0000"/>
                </a:solidFill>
              </a:rPr>
              <a:t> </a:t>
            </a:r>
            <a:r>
              <a:rPr lang="sr-Cyrl-RS" sz="2400" dirty="0"/>
              <a:t>смањена за </a:t>
            </a:r>
            <a:r>
              <a:rPr lang="sr-Cyrl-BA" sz="2400" dirty="0" smtClean="0"/>
              <a:t>1</a:t>
            </a:r>
            <a:r>
              <a:rPr lang="en-US" sz="2400" dirty="0" smtClean="0"/>
              <a:t>.</a:t>
            </a:r>
            <a:r>
              <a:rPr lang="sr-Cyrl-BA" sz="2400" dirty="0" smtClean="0"/>
              <a:t>83</a:t>
            </a:r>
            <a:r>
              <a:rPr lang="en-US" sz="2400" dirty="0" smtClean="0"/>
              <a:t>0.000</a:t>
            </a:r>
            <a:r>
              <a:rPr lang="sr-Cyrl-RS" sz="2400" dirty="0" smtClean="0"/>
              <a:t> </a:t>
            </a:r>
            <a:r>
              <a:rPr lang="sr-Cyrl-RS" sz="2400" dirty="0"/>
              <a:t>динара.</a:t>
            </a:r>
            <a:endParaRPr lang="en-US" sz="2400" dirty="0"/>
          </a:p>
        </p:txBody>
      </p:sp>
      <p:sp>
        <p:nvSpPr>
          <p:cNvPr id="13318" name="AutoShape 7">
            <a:extLst>
              <a:ext uri="{FF2B5EF4-FFF2-40B4-BE49-F238E27FC236}">
                <a16:creationId xmlns="" xmlns:a16="http://schemas.microsoft.com/office/drawing/2014/main" id="{D6A40074-96B9-4BD4-A23E-DED00FC0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2965450"/>
            <a:ext cx="485775" cy="9779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9" name="AutoShape 8">
            <a:extLst>
              <a:ext uri="{FF2B5EF4-FFF2-40B4-BE49-F238E27FC236}">
                <a16:creationId xmlns="" xmlns:a16="http://schemas.microsoft.com/office/drawing/2014/main" id="{44DB8CA7-8A08-41B6-B877-2859B67A2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1538" y="4714884"/>
            <a:ext cx="485775" cy="814387"/>
          </a:xfrm>
          <a:prstGeom prst="upArrow">
            <a:avLst>
              <a:gd name="adj1" fmla="val 50000"/>
              <a:gd name="adj2" fmla="val 4191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53FCF31A-C414-495D-B6FB-67BE073A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79878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шта се троше јавна средства</a:t>
            </a:r>
            <a:r>
              <a:rPr lang="en-US" sz="3000" b="1" dirty="0"/>
              <a:t>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195788"/>
          </a:xfrm>
        </p:spPr>
        <p:txBody>
          <a:bodyPr>
            <a:normAutofit lnSpcReduction="10000"/>
          </a:bodyPr>
          <a:lstStyle/>
          <a:p>
            <a:pPr marL="137160" indent="0" algn="just">
              <a:buNone/>
            </a:pPr>
            <a:r>
              <a:rPr lang="sr-Cyrl-RS" sz="1600" dirty="0"/>
              <a:t>	</a:t>
            </a:r>
            <a:r>
              <a:rPr lang="sr-Cyrl-RS" sz="1700" dirty="0"/>
              <a:t>Буџет мора бити у равнотежи, што значи да расходи морају одговарати приходима. Укупни планирани расходи и издаци у </a:t>
            </a:r>
            <a:r>
              <a:rPr lang="sr-Cyrl-RS" sz="1700" dirty="0" smtClean="0"/>
              <a:t>2025. </a:t>
            </a:r>
            <a:r>
              <a:rPr lang="sr-Cyrl-RS" sz="1700" dirty="0"/>
              <a:t>години из буџета износе: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endParaRPr lang="sr-Latn-RS" sz="1700" b="1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</a:t>
            </a:r>
            <a:r>
              <a:rPr lang="sr-Cyrl-RS" sz="1700" dirty="0"/>
              <a:t>Расходи представљају све трошкове општине за плате буџетских корисника, набавку роба и услуга, субвенције, дотације и трансфере, социјалну помоћ и остале трошкове које општина обезбеђује без директне и непосредне накнаде. </a:t>
            </a:r>
            <a:endParaRPr lang="vi-VN" sz="17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ИЗДАЦИ</a:t>
            </a:r>
            <a:r>
              <a:rPr lang="sr-Cyrl-RS" sz="1700" dirty="0"/>
              <a:t> представљају трошкове изградње или инвестиционог одржавања већ постојећих објеката, набавку земљишта, машина и опр</a:t>
            </a:r>
            <a:r>
              <a:rPr lang="sr-Latn-RS" sz="1700" dirty="0"/>
              <a:t>e</a:t>
            </a:r>
            <a:r>
              <a:rPr lang="sr-Cyrl-RS" sz="1700" dirty="0"/>
              <a:t>ме неопходне за рад буџетских корисника.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И ИЗДАЦИ </a:t>
            </a:r>
            <a:r>
              <a:rPr lang="sr-Cyrl-RS" sz="1700" dirty="0"/>
              <a:t>морају се исказивати на законом прописан начин, односно морају се исказивати: по </a:t>
            </a:r>
            <a:r>
              <a:rPr lang="sr-Cyrl-RS" sz="1700" i="1" dirty="0"/>
              <a:t>програмима</a:t>
            </a:r>
            <a:r>
              <a:rPr lang="sr-Cyrl-RS" sz="1700" dirty="0"/>
              <a:t> који показују колико се троши за извршавање основних надлежности и стратешких циљева општине; по </a:t>
            </a:r>
            <a:r>
              <a:rPr lang="sr-Cyrl-RS" sz="1700" i="1" dirty="0"/>
              <a:t>основној намени </a:t>
            </a:r>
            <a:r>
              <a:rPr lang="sr-Cyrl-RS" sz="1700" dirty="0"/>
              <a:t>која показује за коју врсту трошка се средства издвајају; по </a:t>
            </a:r>
            <a:r>
              <a:rPr lang="sr-Cyrl-RS" sz="1700" i="1" dirty="0"/>
              <a:t>функцији</a:t>
            </a:r>
            <a:r>
              <a:rPr lang="sr-Cyrl-RS" sz="1700" dirty="0"/>
              <a:t> која показује функционалну намену за одређену област и по </a:t>
            </a:r>
            <a:r>
              <a:rPr lang="sr-Cyrl-RS" sz="1700" i="1" dirty="0"/>
              <a:t>корисницима буџета </a:t>
            </a:r>
            <a:r>
              <a:rPr lang="sr-Cyrl-RS" sz="1700" dirty="0"/>
              <a:t>што показује организацију рада општине.</a:t>
            </a: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=""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879812" y="2132856"/>
            <a:ext cx="3384376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BA" b="1" dirty="0" smtClean="0"/>
              <a:t>623.328.900,23 </a:t>
            </a:r>
            <a:r>
              <a:rPr lang="sr-Cyrl-RS" b="1" dirty="0" smtClean="0"/>
              <a:t>динара</a:t>
            </a:r>
            <a:endParaRPr lang="sr-Latn-RS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dirty="0"/>
              <a:t>Шта су расходи и издаци буџета?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788619763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02208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расхода и издатака буџета за </a:t>
            </a:r>
            <a:r>
              <a:rPr lang="sr-Cyrl-RS" sz="3000" b="1" dirty="0" smtClean="0"/>
              <a:t>202</a:t>
            </a:r>
            <a:r>
              <a:rPr lang="en-US" sz="3000" b="1" dirty="0" smtClean="0"/>
              <a:t>6</a:t>
            </a:r>
            <a:r>
              <a:rPr lang="sr-Cyrl-RS" sz="3000" b="1" dirty="0" smtClean="0"/>
              <a:t>. </a:t>
            </a:r>
            <a:r>
              <a:rPr lang="sr-Cyrl-RS" sz="3000" b="1" dirty="0"/>
              <a:t>годину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194745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51549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="" xmlns:a16="http://schemas.microsoft.com/office/drawing/2014/main" id="{E0A478F6-E136-4D8F-AFEC-D3F880B1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200" b="1" dirty="0"/>
              <a:t>Структура планираних расхода и издатака буџета</a:t>
            </a:r>
            <a:r>
              <a:rPr lang="sr-Cyrl-RS" b="1" dirty="0"/>
              <a:t> </a:t>
            </a:r>
            <a:r>
              <a:rPr lang="sr-Cyrl-RS" sz="3200" b="1" dirty="0"/>
              <a:t>за </a:t>
            </a:r>
            <a:r>
              <a:rPr lang="sr-Cyrl-RS" sz="3200" b="1" dirty="0" smtClean="0"/>
              <a:t>2026. </a:t>
            </a:r>
            <a:r>
              <a:rPr lang="sr-Cyrl-RS" sz="3200" b="1" dirty="0"/>
              <a:t>годину</a:t>
            </a:r>
            <a:endParaRPr lang="en-US" sz="3200" b="1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A58B7940-79B6-454A-BE8A-26FB06AC5A27}"/>
              </a:ext>
            </a:extLst>
          </p:cNvPr>
          <p:cNvGraphicFramePr>
            <a:graphicFrameLocks/>
          </p:cNvGraphicFramePr>
          <p:nvPr/>
        </p:nvGraphicFramePr>
        <p:xfrm>
          <a:off x="1481137" y="1485900"/>
          <a:ext cx="6181725" cy="3886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6886756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="" xmlns:a16="http://schemas.microsoft.com/office/drawing/2014/main" id="{AD40CA36-5D78-46A7-9FF9-1845735054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62019"/>
            <a:ext cx="8229600" cy="830263"/>
          </a:xfrm>
        </p:spPr>
        <p:txBody>
          <a:bodyPr/>
          <a:lstStyle/>
          <a:p>
            <a:r>
              <a:rPr lang="sr-Cyrl-RS" sz="2800" dirty="0"/>
              <a:t>Шта се променило у односу на </a:t>
            </a:r>
            <a:r>
              <a:rPr lang="sr-Cyrl-RS" sz="2800" dirty="0" smtClean="0"/>
              <a:t>20</a:t>
            </a:r>
            <a:r>
              <a:rPr lang="en-US" sz="2800" dirty="0" smtClean="0"/>
              <a:t>2</a:t>
            </a:r>
            <a:r>
              <a:rPr lang="sr-Cyrl-BA" sz="2800" dirty="0" smtClean="0"/>
              <a:t>5</a:t>
            </a:r>
            <a:r>
              <a:rPr lang="sr-Cyrl-RS" sz="2800" dirty="0" smtClean="0"/>
              <a:t>. </a:t>
            </a:r>
            <a:r>
              <a:rPr lang="sr-Cyrl-RS" sz="2800" dirty="0"/>
              <a:t>годину?</a:t>
            </a:r>
            <a:endParaRPr lang="sr-Latn-RS" altLang="en-US" sz="2800" dirty="0"/>
          </a:p>
        </p:txBody>
      </p:sp>
      <p:sp>
        <p:nvSpPr>
          <p:cNvPr id="17411" name="Rectangle 3">
            <a:extLst>
              <a:ext uri="{FF2B5EF4-FFF2-40B4-BE49-F238E27FC236}">
                <a16:creationId xmlns="" xmlns:a16="http://schemas.microsoft.com/office/drawing/2014/main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480253" y="1092282"/>
            <a:ext cx="8229600" cy="1130300"/>
          </a:xfrm>
        </p:spPr>
        <p:txBody>
          <a:bodyPr>
            <a:normAutofit/>
          </a:bodyPr>
          <a:lstStyle/>
          <a:p>
            <a:pPr marL="28575" indent="0" algn="just">
              <a:buNone/>
            </a:pPr>
            <a:r>
              <a:rPr lang="sr-Cyrl-RS" sz="2000" dirty="0"/>
              <a:t>Укупни трошкови наше општине у </a:t>
            </a:r>
            <a:r>
              <a:rPr lang="sr-Cyrl-RS" sz="2000" dirty="0" smtClean="0"/>
              <a:t>20</a:t>
            </a:r>
            <a:r>
              <a:rPr lang="en-US" sz="2000" dirty="0" smtClean="0"/>
              <a:t>2</a:t>
            </a:r>
            <a:r>
              <a:rPr lang="sr-Cyrl-BA" sz="2000" dirty="0" smtClean="0"/>
              <a:t>6</a:t>
            </a:r>
            <a:r>
              <a:rPr lang="sr-Cyrl-RS" sz="2000" dirty="0" smtClean="0"/>
              <a:t>. </a:t>
            </a:r>
            <a:r>
              <a:rPr lang="sr-Cyrl-RS" sz="2000" dirty="0"/>
              <a:t>години су се </a:t>
            </a:r>
            <a:r>
              <a:rPr lang="sr-Cyrl-RS" sz="2000" b="1" dirty="0" smtClean="0"/>
              <a:t>смањили</a:t>
            </a:r>
            <a:r>
              <a:rPr lang="sr-Cyrl-RS" sz="2000" dirty="0" smtClean="0"/>
              <a:t> у </a:t>
            </a:r>
            <a:r>
              <a:rPr lang="sr-Cyrl-RS" sz="2000" dirty="0"/>
              <a:t>односу на последњу измену Одлуке о буџету за </a:t>
            </a:r>
            <a:r>
              <a:rPr lang="sr-Cyrl-RS" sz="2000" dirty="0" smtClean="0"/>
              <a:t>20</a:t>
            </a:r>
            <a:r>
              <a:rPr lang="en-US" sz="2000" dirty="0" smtClean="0"/>
              <a:t>2</a:t>
            </a:r>
            <a:r>
              <a:rPr lang="sr-Cyrl-BA" sz="2000" dirty="0" smtClean="0"/>
              <a:t>5</a:t>
            </a:r>
            <a:r>
              <a:rPr lang="sr-Cyrl-RS" sz="2000" dirty="0" smtClean="0"/>
              <a:t>. </a:t>
            </a:r>
            <a:r>
              <a:rPr lang="sr-Cyrl-RS" sz="2000" dirty="0"/>
              <a:t>годину за </a:t>
            </a:r>
            <a:r>
              <a:rPr lang="en-US" sz="2000" b="1" dirty="0" smtClean="0"/>
              <a:t>37.073.916.52 </a:t>
            </a:r>
            <a:r>
              <a:rPr lang="sr-Cyrl-RS" sz="2000" dirty="0" smtClean="0"/>
              <a:t>динара</a:t>
            </a:r>
            <a:r>
              <a:rPr lang="en-US" sz="2000" dirty="0" smtClean="0"/>
              <a:t>.</a:t>
            </a:r>
            <a:endParaRPr lang="en-US" sz="2000" dirty="0"/>
          </a:p>
          <a:p>
            <a:pPr marL="28575" indent="0" eaLnBrk="1" hangingPunct="1">
              <a:buFontTx/>
              <a:buNone/>
            </a:pPr>
            <a:endParaRPr lang="sr-Latn-RS" altLang="en-US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="" xmlns:a16="http://schemas.microsoft.com/office/drawing/2014/main" id="{6A4A0EB2-2045-4442-9D4F-6BDC72C1665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2051720" y="2586873"/>
            <a:ext cx="6851650" cy="1270755"/>
          </a:xfrm>
        </p:spPr>
        <p:txBody>
          <a:bodyPr rtlCol="0">
            <a:normAutofit/>
          </a:bodyPr>
          <a:lstStyle/>
          <a:p>
            <a:pPr lvl="0"/>
            <a:r>
              <a:rPr lang="sr-Cyrl-RS" sz="17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Коришћење роба и услуга</a:t>
            </a:r>
            <a:r>
              <a:rPr lang="sr-Cyrl-RS" sz="1700" dirty="0"/>
              <a:t> су смањени </a:t>
            </a:r>
            <a:r>
              <a:rPr lang="sr-Cyrl-RS" sz="1700" dirty="0" smtClean="0"/>
              <a:t>за </a:t>
            </a:r>
            <a:r>
              <a:rPr lang="sr-Cyrl-BA" sz="1700" b="1" dirty="0" smtClean="0">
                <a:solidFill>
                  <a:srgbClr val="FF0000"/>
                </a:solidFill>
              </a:rPr>
              <a:t>10</a:t>
            </a:r>
            <a:r>
              <a:rPr lang="en-US" sz="1700" b="1" dirty="0" smtClean="0">
                <a:solidFill>
                  <a:srgbClr val="FF0000"/>
                </a:solidFill>
              </a:rPr>
              <a:t>.</a:t>
            </a:r>
            <a:r>
              <a:rPr lang="sr-Cyrl-BA" sz="1700" b="1" dirty="0" smtClean="0">
                <a:solidFill>
                  <a:srgbClr val="FF0000"/>
                </a:solidFill>
              </a:rPr>
              <a:t>43</a:t>
            </a:r>
            <a:r>
              <a:rPr lang="en-US" sz="1700" b="1" dirty="0" smtClean="0">
                <a:solidFill>
                  <a:srgbClr val="FF0000"/>
                </a:solidFill>
              </a:rPr>
              <a:t>8.</a:t>
            </a:r>
            <a:r>
              <a:rPr lang="sr-Cyrl-BA" sz="1700" b="1" dirty="0" smtClean="0">
                <a:solidFill>
                  <a:srgbClr val="FF0000"/>
                </a:solidFill>
              </a:rPr>
              <a:t>192</a:t>
            </a:r>
            <a:r>
              <a:rPr lang="en-US" sz="1700" b="1" dirty="0" smtClean="0">
                <a:solidFill>
                  <a:srgbClr val="FF0000"/>
                </a:solidFill>
              </a:rPr>
              <a:t>.</a:t>
            </a:r>
            <a:r>
              <a:rPr lang="sr-Cyrl-BA" sz="1700" b="1" dirty="0" smtClean="0">
                <a:solidFill>
                  <a:srgbClr val="FF0000"/>
                </a:solidFill>
              </a:rPr>
              <a:t>76 </a:t>
            </a:r>
            <a:r>
              <a:rPr lang="sr-Cyrl-RS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динара</a:t>
            </a:r>
            <a:r>
              <a:rPr lang="sr-Cyrl-RS" sz="1700" b="1" dirty="0">
                <a:solidFill>
                  <a:schemeClr val="hlink"/>
                </a:solidFill>
                <a:ea typeface="SimSun" panose="02010600030101010101" pitchFamily="2" charset="-122"/>
              </a:rPr>
              <a:t>;</a:t>
            </a:r>
            <a:endParaRPr lang="en-US" sz="1700" b="1" dirty="0">
              <a:solidFill>
                <a:schemeClr val="hlink"/>
              </a:solidFill>
              <a:ea typeface="SimSun" panose="02010600030101010101" pitchFamily="2" charset="-122"/>
            </a:endParaRPr>
          </a:p>
          <a:p>
            <a:pPr>
              <a:defRPr/>
            </a:pPr>
            <a:r>
              <a:rPr lang="sr-Cyrl-RS" sz="1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Остали расходи </a:t>
            </a:r>
            <a:r>
              <a:rPr lang="sr-Cyrl-RS" sz="1700" dirty="0" smtClean="0"/>
              <a:t>су</a:t>
            </a:r>
            <a:r>
              <a:rPr lang="sr-Cyrl-RS" sz="1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1700" dirty="0"/>
              <a:t>смањени су </a:t>
            </a:r>
            <a:r>
              <a:rPr lang="sr-Cyrl-RS" sz="1700" dirty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sr-Cyrl-BA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6.491.500,00</a:t>
            </a:r>
            <a:r>
              <a:rPr lang="sr-Cyrl-R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динара,</a:t>
            </a:r>
          </a:p>
          <a:p>
            <a:pPr>
              <a:defRPr/>
            </a:pPr>
            <a:r>
              <a:rPr lang="sr-Cyrl-RS" sz="17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Капитални издаци </a:t>
            </a:r>
            <a:r>
              <a:rPr lang="sr-Cyrl-RS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 смањени за 28.371.542,75 динара</a:t>
            </a:r>
          </a:p>
          <a:p>
            <a:pPr>
              <a:defRPr/>
            </a:pP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="" xmlns:a16="http://schemas.microsoft.com/office/drawing/2014/main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472" y="4143380"/>
            <a:ext cx="6851650" cy="928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sr-Cyrl-RS" sz="1700" b="1" dirty="0" smtClean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за отплату главнице </a:t>
            </a:r>
            <a:r>
              <a:rPr lang="sr-Cyrl-RS" sz="1700" dirty="0" smtClean="0"/>
              <a:t>су повећани </a:t>
            </a:r>
            <a:r>
              <a:rPr lang="sr-Cyrl-RS" sz="1700" dirty="0"/>
              <a:t>за </a:t>
            </a:r>
            <a:r>
              <a:rPr lang="sr-Cyrl-RS" sz="1700" dirty="0" smtClean="0"/>
              <a:t>2.918.000,00  </a:t>
            </a:r>
            <a:r>
              <a:rPr lang="sr-Cyrl-RS" sz="1700" dirty="0"/>
              <a:t>динара</a:t>
            </a:r>
            <a:r>
              <a:rPr lang="sr-Cyrl-RS" sz="1700" b="1" dirty="0" smtClean="0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sz="1700" b="1" dirty="0" smtClean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Расходи за запослене </a:t>
            </a:r>
            <a:r>
              <a:rPr lang="sr-Cyrl-RS" sz="1700" b="1" smtClean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 повећани за 13.267.003,34 динара</a:t>
            </a:r>
            <a:endParaRPr lang="sr-Cyrl-RS" sz="1700" b="1" dirty="0" smtClean="0"/>
          </a:p>
          <a:p>
            <a:pPr>
              <a:buFont typeface="Arial" panose="020B0604020202020204" pitchFamily="34" charset="0"/>
              <a:buChar char="•"/>
            </a:pPr>
            <a:endParaRPr lang="sr-Cyrl-RS" sz="1700" b="1" dirty="0"/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sr-Latn-R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="" xmlns:a16="http://schemas.microsoft.com/office/drawing/2014/main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938" y="2820988"/>
            <a:ext cx="485775" cy="9779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=""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1450" y="4625975"/>
            <a:ext cx="485775" cy="917575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151605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Расходи буџета по програмима</a:t>
            </a:r>
            <a:endParaRPr lang="en-US" sz="3000" b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="" xmlns:a16="http://schemas.microsoft.com/office/drawing/2014/main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91730198"/>
              </p:ext>
            </p:extLst>
          </p:nvPr>
        </p:nvGraphicFramePr>
        <p:xfrm>
          <a:off x="91846" y="980729"/>
          <a:ext cx="8960308" cy="5435859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96178">
                  <a:extLst>
                    <a:ext uri="{9D8B030D-6E8A-4147-A177-3AD203B41FA5}">
                      <a16:colId xmlns="" xmlns:a16="http://schemas.microsoft.com/office/drawing/2014/main" val="1754900752"/>
                    </a:ext>
                  </a:extLst>
                </a:gridCol>
                <a:gridCol w="2520280">
                  <a:extLst>
                    <a:ext uri="{9D8B030D-6E8A-4147-A177-3AD203B41FA5}">
                      <a16:colId xmlns="" xmlns:a16="http://schemas.microsoft.com/office/drawing/2014/main" val="826029379"/>
                    </a:ext>
                  </a:extLst>
                </a:gridCol>
                <a:gridCol w="1743850">
                  <a:extLst>
                    <a:ext uri="{9D8B030D-6E8A-4147-A177-3AD203B41FA5}">
                      <a16:colId xmlns="" xmlns:a16="http://schemas.microsoft.com/office/drawing/2014/main" val="2943394881"/>
                    </a:ext>
                  </a:extLst>
                </a:gridCol>
              </a:tblGrid>
              <a:tr h="394024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Назив програма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Одлуке о буџету за </a:t>
                      </a:r>
                      <a:r>
                        <a:rPr lang="sr-Cyrl-RS" sz="1200" dirty="0" smtClean="0"/>
                        <a:t>202</a:t>
                      </a:r>
                      <a:r>
                        <a:rPr lang="en-US" sz="1200" dirty="0" smtClean="0"/>
                        <a:t>6</a:t>
                      </a:r>
                      <a:r>
                        <a:rPr lang="sr-Cyrl-RS" sz="1200" dirty="0" smtClean="0"/>
                        <a:t>. </a:t>
                      </a:r>
                      <a:r>
                        <a:rPr lang="sr-Cyrl-RS" sz="1200" dirty="0"/>
                        <a:t>годину  (износ </a:t>
                      </a:r>
                      <a:r>
                        <a:rPr lang="sr-Cyrl-RS" sz="1200" dirty="0" smtClean="0"/>
                        <a:t>у</a:t>
                      </a:r>
                      <a:r>
                        <a:rPr lang="en-US" sz="1200" dirty="0" smtClean="0"/>
                        <a:t> </a:t>
                      </a:r>
                      <a:r>
                        <a:rPr lang="sr-Cyrl-RS" sz="1200" dirty="0" smtClean="0"/>
                        <a:t>динарима</a:t>
                      </a:r>
                      <a:r>
                        <a:rPr lang="sr-Cyrl-RS" sz="1200" dirty="0"/>
                        <a:t>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буџета по програму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7739698"/>
                  </a:ext>
                </a:extLst>
              </a:tr>
              <a:tr h="236414">
                <a:tc>
                  <a:txBody>
                    <a:bodyPr/>
                    <a:lstStyle/>
                    <a:p>
                      <a:r>
                        <a:rPr lang="sr-Cyrl-RS" sz="1200" kern="1200" dirty="0">
                          <a:effectLst/>
                        </a:rPr>
                        <a:t>Програм 1. Становање, урбанизам и просторно планирање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4,128,763.70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4002703372"/>
                  </a:ext>
                </a:extLst>
              </a:tr>
              <a:tr h="236414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2. Комуналне делатности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68,281,191.51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10.96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3698863823"/>
                  </a:ext>
                </a:extLst>
              </a:tr>
              <a:tr h="236414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3. Локални економски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2108287674"/>
                  </a:ext>
                </a:extLst>
              </a:tr>
              <a:tr h="236414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4. Развој туризма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2,860,032.45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2267397033"/>
                  </a:ext>
                </a:extLst>
              </a:tr>
              <a:tr h="236414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5. Пољопривреда и рурални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6,401,389.24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3652443609"/>
                  </a:ext>
                </a:extLst>
              </a:tr>
              <a:tr h="236414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6. Заштита животне средине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27,496,152.00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4.41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245616700"/>
                  </a:ext>
                </a:extLst>
              </a:tr>
              <a:tr h="242417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7. Организација саобраћаја и саобраћајна инфраструктура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56,150,000.00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9.01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800143352"/>
                  </a:ext>
                </a:extLst>
              </a:tr>
              <a:tr h="236414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8. Предшколско васпитање и образовање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106,749,304.84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17.13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2086219187"/>
                  </a:ext>
                </a:extLst>
              </a:tr>
              <a:tr h="236414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9. Основно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48,400,000.00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7.77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766556103"/>
                  </a:ext>
                </a:extLst>
              </a:tr>
              <a:tr h="2364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200" dirty="0"/>
                        <a:t>Програм 10. Средње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19,800,000.00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3.18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3115389646"/>
                  </a:ext>
                </a:extLst>
              </a:tr>
              <a:tr h="236414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11. Социјална и дечија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35,784,000.00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5.74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414730366"/>
                  </a:ext>
                </a:extLst>
              </a:tr>
              <a:tr h="236414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12. Здравствена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16,550,000.00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2.66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043777792"/>
                  </a:ext>
                </a:extLst>
              </a:tr>
              <a:tr h="236414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13. Развој културе и информисања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34,533,853.54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5.54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2084141709"/>
                  </a:ext>
                </a:extLst>
              </a:tr>
              <a:tr h="236414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14. Развој спорта и омладине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12,564,010.00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712639953"/>
                  </a:ext>
                </a:extLst>
              </a:tr>
              <a:tr h="236414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15. Опште услуге локалне самоуправе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146,556,129.61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23.52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949910891"/>
                  </a:ext>
                </a:extLst>
              </a:tr>
              <a:tr h="236414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16. Политички систем локалне самоуправе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26,319,336.05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4.22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566446889"/>
                  </a:ext>
                </a:extLst>
              </a:tr>
              <a:tr h="236414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17. Енергетска ефикасност  и обновљиви извори енергије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10,664,737.29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1.71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19978124"/>
                  </a:ext>
                </a:extLst>
              </a:tr>
              <a:tr h="315219">
                <a:tc>
                  <a:txBody>
                    <a:bodyPr/>
                    <a:lstStyle/>
                    <a:p>
                      <a:r>
                        <a:rPr lang="sr-Cyrl-RS" sz="1400" dirty="0"/>
                        <a:t>Укупни расходи по програмима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623,238,900.23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100.00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="" xmlns:a16="http://schemas.microsoft.com/office/drawing/2014/main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227404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sr-Cyrl-RS" sz="3100" b="1" dirty="0"/>
              <a:t>Структура расхода по буџетским програмима</a:t>
            </a:r>
            <a:endParaRPr lang="en-US" sz="2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A58B7940-79B6-454A-BE8A-26FB06AC5A27}"/>
              </a:ext>
            </a:extLst>
          </p:cNvPr>
          <p:cNvGraphicFramePr>
            <a:graphicFrameLocks/>
          </p:cNvGraphicFramePr>
          <p:nvPr/>
        </p:nvGraphicFramePr>
        <p:xfrm>
          <a:off x="1481137" y="1485900"/>
          <a:ext cx="6181725" cy="3886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2345339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476672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САДРЖАЈ</a:t>
            </a:r>
            <a:endParaRPr lang="en-US" sz="3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1600" y="1268760"/>
            <a:ext cx="753764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r-Cyrl-RS" dirty="0"/>
              <a:t>Увод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Ко се финансира из буџета?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Како настаје буџет општине</a:t>
            </a:r>
            <a:r>
              <a:rPr lang="en-US" dirty="0"/>
              <a:t>?</a:t>
            </a:r>
            <a:endParaRPr lang="sr-Cyrl-RS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sr-Cyrl-RS" dirty="0"/>
              <a:t>Појам буџета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/>
              <a:t>Ко учествује у буџетском процесу</a:t>
            </a:r>
            <a:r>
              <a:rPr lang="en-US" dirty="0"/>
              <a:t>?</a:t>
            </a:r>
            <a:endParaRPr lang="sr-Cyrl-RS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/>
              <a:t>На основу чега се доноси буџет</a:t>
            </a:r>
            <a:r>
              <a:rPr lang="en-US" dirty="0"/>
              <a:t>?</a:t>
            </a:r>
            <a:endParaRPr lang="sr-Cyrl-RS" dirty="0"/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Како се пуни општинска каса?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Шта су приходи и примања буџета?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Структура планираних прихода и примања за </a:t>
            </a:r>
            <a:r>
              <a:rPr lang="sr-Cyrl-RS" dirty="0" smtClean="0"/>
              <a:t>20</a:t>
            </a:r>
            <a:r>
              <a:rPr lang="en-US" dirty="0" smtClean="0"/>
              <a:t>26</a:t>
            </a:r>
            <a:r>
              <a:rPr lang="sr-Cyrl-RS" dirty="0" smtClean="0"/>
              <a:t>. </a:t>
            </a:r>
            <a:r>
              <a:rPr lang="sr-Cyrl-RS" dirty="0"/>
              <a:t>годину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Шта се променило у односу на </a:t>
            </a:r>
            <a:r>
              <a:rPr lang="sr-Cyrl-RS" dirty="0" smtClean="0"/>
              <a:t>20</a:t>
            </a:r>
            <a:r>
              <a:rPr lang="en-US" dirty="0" smtClean="0"/>
              <a:t>25</a:t>
            </a:r>
            <a:r>
              <a:rPr lang="sr-Cyrl-RS" dirty="0" smtClean="0"/>
              <a:t>. </a:t>
            </a:r>
            <a:r>
              <a:rPr lang="sr-Cyrl-RS" dirty="0"/>
              <a:t>годину?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На шта се троше јавна средства</a:t>
            </a:r>
            <a:r>
              <a:rPr lang="en-US" dirty="0"/>
              <a:t>?</a:t>
            </a:r>
            <a:endParaRPr lang="sr-Cyrl-R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/>
              <a:t>Шта су расходи и издаци буџета?</a:t>
            </a:r>
            <a:endParaRPr lang="sr-Cyrl-R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Структура планираних расхода и издатака за </a:t>
            </a:r>
            <a:r>
              <a:rPr lang="sr-Cyrl-RS" dirty="0" smtClean="0"/>
              <a:t>20</a:t>
            </a:r>
            <a:r>
              <a:rPr lang="en-US" dirty="0" smtClean="0"/>
              <a:t>26</a:t>
            </a:r>
            <a:r>
              <a:rPr lang="sr-Cyrl-RS" dirty="0" smtClean="0"/>
              <a:t>. </a:t>
            </a:r>
            <a:r>
              <a:rPr lang="sr-Cyrl-RS" dirty="0"/>
              <a:t>годину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Шта се променило у односу на </a:t>
            </a:r>
            <a:r>
              <a:rPr lang="sr-Cyrl-RS" dirty="0" smtClean="0"/>
              <a:t>20</a:t>
            </a:r>
            <a:r>
              <a:rPr lang="en-US" dirty="0" smtClean="0"/>
              <a:t>25</a:t>
            </a:r>
            <a:r>
              <a:rPr lang="sr-Cyrl-RS" dirty="0" smtClean="0"/>
              <a:t>. </a:t>
            </a:r>
            <a:r>
              <a:rPr lang="sr-Cyrl-RS" dirty="0"/>
              <a:t>годину?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Расходи буџета по програмима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Расходи буџета расподељени по директним и индиректним буџетским корисницима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Најважнији капитални пројекти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Најважнији пројекти</a:t>
            </a:r>
            <a:r>
              <a:rPr lang="sr-Latn-RS" dirty="0"/>
              <a:t> </a:t>
            </a:r>
            <a:r>
              <a:rPr lang="sr-Cyrl-RS" dirty="0"/>
              <a:t>од интереса за локалну заједницу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378908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97453060"/>
              </p:ext>
            </p:extLst>
          </p:nvPr>
        </p:nvGraphicFramePr>
        <p:xfrm>
          <a:off x="899592" y="1340769"/>
          <a:ext cx="7560841" cy="3783028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41890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919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8993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8993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8803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средства (и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en-US" sz="1600" dirty="0" err="1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89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BA" sz="1500" dirty="0" smtClean="0">
                          <a:effectLst/>
                        </a:rPr>
                        <a:t>26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BA" sz="1500" dirty="0" smtClean="0">
                          <a:effectLst/>
                        </a:rPr>
                        <a:t>27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BA" sz="1500" dirty="0" smtClean="0">
                          <a:effectLst/>
                        </a:rPr>
                        <a:t>28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Уређење сеоског дома у Брзану-Спомен дом (канцеларијски намештај и аудио-визуелна опрема)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1.002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BA" sz="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BA" sz="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Израда Плана заштите од пожара за територију Јединице локалне самоуправе Баточина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1.140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BA" sz="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BA" sz="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549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Набавка муљне пумпе-Штаб за ванредне сутуације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BA" sz="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BA" sz="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977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Уређење сеоског дома у Брзану-Спомен дом (канцеларијски намештај и аудио-визуелна опрема)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1.002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BA" sz="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BA" sz="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Израда Плана заштите од пожара за територију Јединице локалне самоуправе Баточина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1.140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BA" sz="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BA" sz="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3068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Набавка муљне пумпе-Штаб за ванредне сутуације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BA" sz="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BA" sz="8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9549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5082"/>
          </a:xfrm>
        </p:spPr>
        <p:txBody>
          <a:bodyPr>
            <a:noAutofit/>
          </a:bodyPr>
          <a:lstStyle/>
          <a:p>
            <a:r>
              <a:rPr lang="sr-Cyrl-RS" sz="3000" dirty="0"/>
              <a:t>Најважнији капитални пројекти</a:t>
            </a:r>
            <a:endParaRPr lang="en-US" sz="3000" dirty="0"/>
          </a:p>
        </p:txBody>
      </p:sp>
    </p:spTree>
    <p:extLst>
      <p:ext uri="{BB962C8B-B14F-4D97-AF65-F5344CB8AC3E}">
        <p14:creationId xmlns="" xmlns:p14="http://schemas.microsoft.com/office/powerpoint/2010/main" val="217427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F7CB4A-67E9-4969-9378-2F9471CD2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686"/>
          </a:xfrm>
        </p:spPr>
        <p:txBody>
          <a:bodyPr>
            <a:normAutofit/>
          </a:bodyPr>
          <a:lstStyle/>
          <a:p>
            <a:r>
              <a:rPr lang="sr-Cyrl-RS" sz="2800" dirty="0"/>
              <a:t>Најважнији пројекти</a:t>
            </a:r>
            <a:r>
              <a:rPr lang="sr-Latn-RS" sz="2800" dirty="0"/>
              <a:t> </a:t>
            </a:r>
            <a:r>
              <a:rPr lang="sr-Cyrl-RS" sz="2800" dirty="0"/>
              <a:t>од интереса за локалну заједницу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60C8D17-1B6A-44A9-964C-1E30D9DBA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="" xmlns:a16="http://schemas.microsoft.com/office/drawing/2014/main" id="{331EDB91-2BB9-44DA-8764-415DB494F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048133880"/>
              </p:ext>
            </p:extLst>
          </p:nvPr>
        </p:nvGraphicFramePr>
        <p:xfrm>
          <a:off x="457200" y="1340768"/>
          <a:ext cx="7751203" cy="3694513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42945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1690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988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988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1801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средства (и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sr-Cyrl-BA" sz="1600" dirty="0" smtClean="0">
                          <a:effectLst/>
                        </a:rPr>
                        <a:t> 000 </a:t>
                      </a:r>
                      <a:r>
                        <a:rPr lang="en-US" sz="1600" dirty="0" err="1" smtClean="0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43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BA" sz="1500" dirty="0" smtClean="0">
                          <a:effectLst/>
                        </a:rPr>
                        <a:t>26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Cyrl-BA" sz="1500" dirty="0" smtClean="0">
                          <a:effectLst/>
                        </a:rPr>
                        <a:t>27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202</a:t>
                      </a:r>
                      <a:r>
                        <a:rPr lang="sr-Cyrl-BA" sz="1500" dirty="0" smtClean="0">
                          <a:effectLst/>
                        </a:rPr>
                        <a:t>8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922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Рехабилитација дела улице Стражевичке у Баточини</a:t>
                      </a:r>
                      <a:endParaRPr lang="en-US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BA" sz="1100" dirty="0" smtClean="0">
                          <a:effectLst/>
                          <a:latin typeface="Times New Roman"/>
                          <a:ea typeface="Times New Roman"/>
                        </a:rPr>
                        <a:t>3.000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100" dirty="0" smtClean="0">
                          <a:effectLst/>
                          <a:latin typeface="Times New Roman"/>
                          <a:ea typeface="Times New Roman"/>
                        </a:rPr>
                        <a:t>0,00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100" dirty="0" smtClean="0">
                          <a:effectLst/>
                          <a:latin typeface="Times New Roman"/>
                          <a:ea typeface="Times New Roman"/>
                        </a:rPr>
                        <a:t>0,00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Реконструкција и модернизација тротоара Баточина – Лапово (улица Краља Милана Обреновића)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10.000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10.000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100" dirty="0" smtClean="0">
                          <a:effectLst/>
                          <a:latin typeface="Times New Roman"/>
                          <a:ea typeface="Times New Roman"/>
                        </a:rPr>
                        <a:t>0,00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444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BA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Технички пријем објекта Зелена пијаца у Баточини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500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sz="1200" dirty="0" smtClean="0">
                          <a:effectLst/>
                          <a:latin typeface="Times New Roman"/>
                          <a:ea typeface="Times New Roman"/>
                        </a:rPr>
                        <a:t>0,00</a:t>
                      </a:r>
                      <a:endParaRPr lang="en-US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sz="1100" dirty="0" smtClean="0">
                          <a:effectLst/>
                          <a:latin typeface="Times New Roman"/>
                          <a:ea typeface="Times New Roman"/>
                        </a:rPr>
                        <a:t>0,00</a:t>
                      </a:r>
                      <a:endParaRPr lang="en-US" sz="11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922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844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207943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9100EA0-F487-4F15-B0C7-5D5B1A493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dirty="0"/>
              <a:t>На крају желимо да Вам се захвалимо што сте издвојили време за читање ове презентације буџета. </a:t>
            </a:r>
          </a:p>
          <a:p>
            <a:pPr marL="0" indent="0" algn="just">
              <a:buNone/>
            </a:pPr>
            <a:r>
              <a:rPr lang="sr-Cyrl-RS" dirty="0"/>
              <a:t>Уколико сте заинтересовани да сагледате у целини Одлуку о буџету општине </a:t>
            </a:r>
            <a:r>
              <a:rPr lang="sr-Cyrl-RS" dirty="0" smtClean="0">
                <a:solidFill>
                  <a:srgbClr val="FF0000"/>
                </a:solidFill>
              </a:rPr>
              <a:t>Баточина </a:t>
            </a:r>
            <a:r>
              <a:rPr lang="sr-Cyrl-RS" dirty="0"/>
              <a:t>за </a:t>
            </a:r>
            <a:r>
              <a:rPr lang="sr-Cyrl-RS" dirty="0" smtClean="0"/>
              <a:t>2026. </a:t>
            </a:r>
            <a:r>
              <a:rPr lang="sr-Cyrl-RS" dirty="0"/>
              <a:t>годину, исту можете преузети на следећем линку интернет странице општинске управе: </a:t>
            </a:r>
            <a:r>
              <a:rPr lang="en-US" dirty="0" err="1" smtClean="0">
                <a:hlinkClick r:id="rId2"/>
              </a:rPr>
              <a:t>http://www.sobatocina.org.rs/budzet.html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8AE72C1-4469-43B7-B387-2085293C7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2768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382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/>
              <a:t>	</a:t>
            </a:r>
            <a:r>
              <a:rPr lang="sr-Cyrl-RS" b="1" dirty="0"/>
              <a:t>Драги суграђани и </a:t>
            </a:r>
            <a:r>
              <a:rPr lang="sr-Cyrl-RS" b="1" dirty="0" err="1"/>
              <a:t>суграђанке</a:t>
            </a:r>
            <a:r>
              <a:rPr lang="sr-Cyrl-RS" b="1" dirty="0"/>
              <a:t>,</a:t>
            </a:r>
          </a:p>
          <a:p>
            <a:endParaRPr lang="en-US" dirty="0"/>
          </a:p>
          <a:p>
            <a:pPr algn="just"/>
            <a:r>
              <a:rPr lang="sr-Cyrl-RS" dirty="0"/>
              <a:t>	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грађана.</a:t>
            </a:r>
          </a:p>
          <a:p>
            <a:endParaRPr lang="en-US" dirty="0"/>
          </a:p>
          <a:p>
            <a:pPr algn="just"/>
            <a:r>
              <a:rPr lang="sr-Cyrl-RS" dirty="0"/>
              <a:t>	Грађански буџет представља сажет и јасан приказ Одлуке о буџету </a:t>
            </a:r>
            <a:r>
              <a:rPr lang="sr-Cyrl-RS" b="1" dirty="0"/>
              <a:t>општине</a:t>
            </a:r>
            <a:r>
              <a:rPr lang="sr-Latn-RS" b="1" dirty="0"/>
              <a:t> </a:t>
            </a:r>
            <a:r>
              <a:rPr lang="sr-Cyrl-BA" b="1" dirty="0" smtClean="0"/>
              <a:t>Баточина</a:t>
            </a:r>
            <a:r>
              <a:rPr lang="sr-Cyrl-RS" b="1" dirty="0" smtClean="0"/>
              <a:t> </a:t>
            </a:r>
            <a:r>
              <a:rPr lang="sr-Cyrl-RS" dirty="0"/>
              <a:t>за </a:t>
            </a:r>
            <a:r>
              <a:rPr lang="sr-Cyrl-RS" dirty="0" smtClean="0"/>
              <a:t>202</a:t>
            </a:r>
            <a:r>
              <a:rPr lang="en-US" dirty="0" smtClean="0"/>
              <a:t>6</a:t>
            </a:r>
            <a:r>
              <a:rPr lang="sr-Cyrl-RS" dirty="0" smtClean="0"/>
              <a:t>. </a:t>
            </a:r>
            <a:r>
              <a:rPr lang="sr-Cyrl-RS" dirty="0"/>
              <a:t>годину, која је по својој форми веома обимна и тешка за разумевање због специфичних појмова и класификација које је чине. </a:t>
            </a:r>
          </a:p>
          <a:p>
            <a:endParaRPr lang="en-US" dirty="0"/>
          </a:p>
          <a:p>
            <a:pPr algn="just"/>
            <a:r>
              <a:rPr lang="sr-Cyrl-RS" dirty="0"/>
              <a:t>	Иако је немогуће објаснити целокупан буџет у овако краткој форми, искрено се надамо да ћемо на овај начин успети да вас информишемо о начину прикупљања јавних средстава и остваривања прихода и примања буџета општине, као и о начину планирања, расподеле и трошења буџетских средстава.</a:t>
            </a:r>
          </a:p>
          <a:p>
            <a:endParaRPr lang="en-US" dirty="0"/>
          </a:p>
          <a:p>
            <a:pPr algn="just"/>
            <a:r>
              <a:rPr lang="sr-Cyrl-RS" dirty="0"/>
              <a:t>	</a:t>
            </a:r>
            <a:r>
              <a:rPr lang="ru-RU" dirty="0"/>
              <a:t>Кроз овај транспарентан приступ настојимо да унапредимо разумевање и интересовање наших суграђана за локалне финансије, а у перспективи очекујемо и сарадњу локалне самоуправе и житеља </a:t>
            </a:r>
            <a:r>
              <a:rPr lang="ru-RU" dirty="0" smtClean="0"/>
              <a:t>општине Баточина </a:t>
            </a:r>
            <a:r>
              <a:rPr lang="ru-RU" dirty="0"/>
              <a:t>у заједничком постављању циљева, дефинисању приоритета и планирању развоја наше општине.</a:t>
            </a:r>
            <a:endParaRPr lang="sr-Cyrl-RS" dirty="0"/>
          </a:p>
          <a:p>
            <a:pPr algn="r"/>
            <a:r>
              <a:rPr lang="sr-Cyrl-RS" dirty="0" smtClean="0"/>
              <a:t>Др Дејан Аранђеловић</a:t>
            </a:r>
            <a:endParaRPr lang="sr-Cyrl-RS" dirty="0"/>
          </a:p>
          <a:p>
            <a:pPr algn="r"/>
            <a:r>
              <a:rPr lang="sr-Cyrl-RS" dirty="0" smtClean="0"/>
              <a:t>Председник </a:t>
            </a:r>
            <a:r>
              <a:rPr lang="sr-Cyrl-RS" dirty="0"/>
              <a:t>општине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9683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/>
              <a:t>Ко се финансира из буџета?</a:t>
            </a:r>
            <a:endParaRPr lang="en-US" sz="3000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0825"/>
            <a:ext cx="4175254" cy="205105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ru-RU" alt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Директни корисници буџетских средстава: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Скупштина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Председник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Општинско веће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Општинска управа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5"/>
            <a:ext cx="4038600" cy="2693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cs typeface="Calibri" panose="020F0502020204030204" pitchFamily="34" charset="0"/>
              </a:rPr>
              <a:t>Индиректни корисници буџетских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</a:t>
            </a:r>
            <a:r>
              <a:rPr lang="en-US" altLang="en-US" sz="1700" dirty="0" smtClean="0">
                <a:cs typeface="Calibri" panose="020F0502020204030204" pitchFamily="34" charset="0"/>
              </a:rPr>
              <a:t>- T</a:t>
            </a:r>
            <a:r>
              <a:rPr lang="sr-Cyrl-BA" altLang="en-US" sz="1700" dirty="0" smtClean="0">
                <a:cs typeface="Calibri" panose="020F0502020204030204" pitchFamily="34" charset="0"/>
              </a:rPr>
              <a:t>уристичка организација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Општинска народна </a:t>
            </a:r>
            <a:r>
              <a:rPr lang="ru-RU" altLang="en-US" sz="1700" dirty="0" smtClean="0">
                <a:cs typeface="Calibri" panose="020F0502020204030204" pitchFamily="34" charset="0"/>
              </a:rPr>
              <a:t>библиотека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ru-RU" altLang="en-US" sz="1700" dirty="0" smtClean="0">
                <a:cs typeface="Calibri" panose="020F0502020204030204" pitchFamily="34" charset="0"/>
              </a:rPr>
              <a:t>Културни </a:t>
            </a:r>
            <a:r>
              <a:rPr lang="ru-RU" altLang="en-US" sz="1700" dirty="0" smtClean="0">
                <a:cs typeface="Calibri" panose="020F0502020204030204" pitchFamily="34" charset="0"/>
              </a:rPr>
              <a:t>центар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Месне заједнице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cs typeface="Calibri" panose="020F0502020204030204" pitchFamily="34" charset="0"/>
              </a:rPr>
              <a:t> 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948" y="3982665"/>
            <a:ext cx="4038600" cy="2556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cs typeface="Calibri" panose="020F0502020204030204" pitchFamily="34" charset="0"/>
              </a:rPr>
              <a:t>Остали корисници јавних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Образовне институције (школе)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Здравствене институције (домови здравља)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Социјалне институције (Центар за социјални рад)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Непрофитне организације (удружења грађана, невладине организације, итд.)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711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Cyrl-RS" sz="3000" b="1" dirty="0"/>
              <a:t>Како настаје буџет</a:t>
            </a:r>
            <a:r>
              <a:rPr lang="sr-Latn-RS" sz="3000" b="1" dirty="0"/>
              <a:t> </a:t>
            </a:r>
            <a:r>
              <a:rPr lang="sr-Cyrl-RS" sz="3000" b="1" dirty="0"/>
              <a:t>општине?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339890"/>
            <a:ext cx="849268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700" b="1" dirty="0"/>
              <a:t>БУЏЕТ </a:t>
            </a:r>
            <a:r>
              <a:rPr lang="sr-Cyrl-RS" sz="1700" dirty="0"/>
              <a:t>општине је правни документ који утврђује план прихода и примања и расхода и издатака општине за буџетску, односно календарску годину.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Из општинског буџета се током године плаћају све обавезе локалне самоуправе. Исто тако у буџет се сливају приходи из којих се подмирују те обавезе. 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Председник општине и локална управа спроводе општинску политику, а главна полуга те политике и развоја је управо буџет општине.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Приликом дефинисања овог, за општину </a:t>
            </a:r>
            <a:r>
              <a:rPr lang="sr-Cyrl-BA" sz="1700" dirty="0" smtClean="0">
                <a:solidFill>
                  <a:srgbClr val="FF0000"/>
                </a:solidFill>
              </a:rPr>
              <a:t>Баточина</a:t>
            </a:r>
            <a:r>
              <a:rPr lang="sr-Latn-RS" sz="1700" dirty="0" smtClean="0"/>
              <a:t> </a:t>
            </a:r>
            <a:r>
              <a:rPr lang="sr-Cyrl-RS" sz="1700" dirty="0"/>
              <a:t>најважнијег документа, руководе се законским оквиром и прописима, стратешким приоритетима развоја и другим елементима.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</a:t>
            </a:r>
            <a:endParaRPr lang="en-US" sz="1700" dirty="0"/>
          </a:p>
        </p:txBody>
      </p:sp>
    </p:spTree>
    <p:extLst>
      <p:ext uri="{BB962C8B-B14F-4D97-AF65-F5344CB8AC3E}">
        <p14:creationId xmlns="" xmlns:p14="http://schemas.microsoft.com/office/powerpoint/2010/main" val="2641440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/>
              <a:t>Ко учествује у буџетском процесу</a:t>
            </a:r>
            <a:r>
              <a:rPr lang="en-US" b="1" dirty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70362949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156176" y="3429000"/>
            <a:ext cx="1224136" cy="11521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/>
              <a:t>Грађани и њихова удружења</a:t>
            </a:r>
            <a:endParaRPr lang="en-US" sz="1000" dirty="0"/>
          </a:p>
        </p:txBody>
      </p:sp>
      <p:sp>
        <p:nvSpPr>
          <p:cNvPr id="6" name="Oval 5"/>
          <p:cNvSpPr/>
          <p:nvPr/>
        </p:nvSpPr>
        <p:spPr>
          <a:xfrm>
            <a:off x="5868144" y="4869160"/>
            <a:ext cx="1080120" cy="93610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/>
              <a:t>Јавна предузећа</a:t>
            </a:r>
            <a:endParaRPr lang="en-US" sz="1000" dirty="0"/>
          </a:p>
        </p:txBody>
      </p:sp>
    </p:spTree>
    <p:extLst>
      <p:ext uri="{BB962C8B-B14F-4D97-AF65-F5344CB8AC3E}">
        <p14:creationId xmlns="" xmlns:p14="http://schemas.microsoft.com/office/powerpoint/2010/main" val="1468475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основу чега се доноси буџет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="" xmlns:p14="http://schemas.microsoft.com/office/powerpoint/2010/main" val="1195913323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006950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Cyrl-RS" sz="2800" b="1" dirty="0"/>
              <a:t>Како се пуни општинска каса?</a:t>
            </a:r>
            <a:endParaRPr lang="sr-Latn-RS" sz="2800" b="1" dirty="0"/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/>
              <a:t>Укупни </a:t>
            </a:r>
            <a:r>
              <a:rPr lang="sr-Cyrl-RS" sz="1700" b="1" dirty="0"/>
              <a:t>јавни приходи и примања </a:t>
            </a:r>
            <a:r>
              <a:rPr lang="sr-Cyrl-RS" sz="1700" dirty="0"/>
              <a:t>општине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BA" sz="1700" dirty="0" smtClean="0">
                <a:solidFill>
                  <a:srgbClr val="FF0000"/>
                </a:solidFill>
              </a:rPr>
              <a:t>Баточина</a:t>
            </a:r>
            <a:r>
              <a:rPr lang="sr-Cyrl-RS" sz="1700" dirty="0" smtClean="0">
                <a:solidFill>
                  <a:srgbClr val="FF0000"/>
                </a:solidFill>
              </a:rPr>
              <a:t> </a:t>
            </a:r>
            <a:r>
              <a:rPr lang="sr-Cyrl-RS" sz="1700" dirty="0"/>
              <a:t>за </a:t>
            </a:r>
            <a:r>
              <a:rPr lang="sr-Cyrl-RS" sz="1700" dirty="0" smtClean="0"/>
              <a:t>202</a:t>
            </a:r>
            <a:r>
              <a:rPr lang="en-US" sz="1700" dirty="0" smtClean="0"/>
              <a:t>6</a:t>
            </a:r>
            <a:r>
              <a:rPr lang="sr-Cyrl-RS" sz="1700" dirty="0" smtClean="0"/>
              <a:t>. </a:t>
            </a:r>
            <a:r>
              <a:rPr lang="sr-Cyrl-RS" sz="1700" dirty="0"/>
              <a:t>годину износе</a:t>
            </a:r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sr-Cyrl-RS" sz="1700" dirty="0"/>
              <a:t>Одлуком о буџету општине 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BA" sz="1700" dirty="0" smtClean="0">
                <a:solidFill>
                  <a:srgbClr val="FF0000"/>
                </a:solidFill>
              </a:rPr>
              <a:t>Баточина</a:t>
            </a:r>
            <a:r>
              <a:rPr lang="sr-Cyrl-RS" sz="1700" dirty="0" smtClean="0">
                <a:solidFill>
                  <a:srgbClr val="FF0000"/>
                </a:solidFill>
              </a:rPr>
              <a:t> </a:t>
            </a:r>
            <a:r>
              <a:rPr lang="sr-Cyrl-RS" sz="1700" dirty="0" smtClean="0"/>
              <a:t> </a:t>
            </a:r>
            <a:r>
              <a:rPr lang="sr-Cyrl-RS" sz="1700" dirty="0"/>
              <a:t>за </a:t>
            </a:r>
            <a:r>
              <a:rPr lang="sr-Cyrl-RS" sz="1700" dirty="0" smtClean="0"/>
              <a:t>202</a:t>
            </a:r>
            <a:r>
              <a:rPr lang="en-US" sz="1700" dirty="0" smtClean="0"/>
              <a:t>6</a:t>
            </a:r>
            <a:r>
              <a:rPr lang="sr-Cyrl-RS" sz="1700" dirty="0" smtClean="0"/>
              <a:t>. </a:t>
            </a:r>
            <a:r>
              <a:rPr lang="sr-Cyrl-RS" sz="1700" dirty="0"/>
              <a:t>годину планирана су средства из буџета општине у износу од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sr-Cyrl-BA" sz="1700" dirty="0" smtClean="0">
                <a:solidFill>
                  <a:srgbClr val="FF0000"/>
                </a:solidFill>
              </a:rPr>
              <a:t>5</a:t>
            </a:r>
            <a:r>
              <a:rPr lang="en-US" sz="1700" dirty="0" smtClean="0">
                <a:solidFill>
                  <a:srgbClr val="FF0000"/>
                </a:solidFill>
              </a:rPr>
              <a:t>97</a:t>
            </a:r>
            <a:r>
              <a:rPr lang="sr-Cyrl-BA" sz="1700" dirty="0" smtClean="0">
                <a:solidFill>
                  <a:srgbClr val="FF0000"/>
                </a:solidFill>
              </a:rPr>
              <a:t>.</a:t>
            </a:r>
            <a:r>
              <a:rPr lang="en-US" sz="1700" dirty="0" smtClean="0">
                <a:solidFill>
                  <a:srgbClr val="FF0000"/>
                </a:solidFill>
              </a:rPr>
              <a:t>900</a:t>
            </a:r>
            <a:r>
              <a:rPr lang="sr-Cyrl-BA" sz="1700" dirty="0" smtClean="0">
                <a:solidFill>
                  <a:srgbClr val="FF0000"/>
                </a:solidFill>
              </a:rPr>
              <a:t>.</a:t>
            </a:r>
            <a:r>
              <a:rPr lang="en-US" sz="1700" dirty="0" smtClean="0">
                <a:solidFill>
                  <a:srgbClr val="FF0000"/>
                </a:solidFill>
              </a:rPr>
              <a:t>0</a:t>
            </a:r>
            <a:r>
              <a:rPr lang="sr-Cyrl-BA" sz="1700" dirty="0" smtClean="0">
                <a:solidFill>
                  <a:srgbClr val="FF0000"/>
                </a:solidFill>
              </a:rPr>
              <a:t>00,00</a:t>
            </a:r>
            <a:r>
              <a:rPr lang="sr-Cyrl-RS" sz="1700" dirty="0" smtClean="0">
                <a:solidFill>
                  <a:srgbClr val="FF0000"/>
                </a:solidFill>
              </a:rPr>
              <a:t> </a:t>
            </a:r>
            <a:r>
              <a:rPr lang="sr-Cyrl-RS" sz="1700" dirty="0"/>
              <a:t>динара, пренета средства из ранијих година у износу од </a:t>
            </a:r>
            <a:r>
              <a:rPr lang="sr-Cyrl-BA" sz="1700" dirty="0" smtClean="0">
                <a:solidFill>
                  <a:srgbClr val="FF0000"/>
                </a:solidFill>
              </a:rPr>
              <a:t>1</a:t>
            </a:r>
            <a:r>
              <a:rPr lang="en-US" sz="1700" dirty="0" smtClean="0">
                <a:solidFill>
                  <a:srgbClr val="FF0000"/>
                </a:solidFill>
              </a:rPr>
              <a:t>0</a:t>
            </a:r>
            <a:r>
              <a:rPr lang="sr-Cyrl-BA" sz="1700" dirty="0" smtClean="0">
                <a:solidFill>
                  <a:srgbClr val="FF0000"/>
                </a:solidFill>
              </a:rPr>
              <a:t>.</a:t>
            </a:r>
            <a:r>
              <a:rPr lang="en-US" sz="1700" dirty="0" smtClean="0">
                <a:solidFill>
                  <a:srgbClr val="FF0000"/>
                </a:solidFill>
              </a:rPr>
              <a:t>228</a:t>
            </a:r>
            <a:r>
              <a:rPr lang="sr-Cyrl-BA" sz="1700" dirty="0" smtClean="0">
                <a:solidFill>
                  <a:srgbClr val="FF0000"/>
                </a:solidFill>
              </a:rPr>
              <a:t>.</a:t>
            </a:r>
            <a:r>
              <a:rPr lang="en-US" sz="1700" dirty="0" smtClean="0">
                <a:solidFill>
                  <a:srgbClr val="FF0000"/>
                </a:solidFill>
              </a:rPr>
              <a:t>900</a:t>
            </a:r>
            <a:r>
              <a:rPr lang="sr-Cyrl-BA" sz="1700" dirty="0" smtClean="0">
                <a:solidFill>
                  <a:srgbClr val="FF0000"/>
                </a:solidFill>
              </a:rPr>
              <a:t>,</a:t>
            </a:r>
            <a:r>
              <a:rPr lang="en-US" sz="1700" dirty="0" smtClean="0">
                <a:solidFill>
                  <a:srgbClr val="FF0000"/>
                </a:solidFill>
              </a:rPr>
              <a:t>23</a:t>
            </a:r>
            <a:r>
              <a:rPr lang="sr-Cyrl-RS" sz="1700" dirty="0" smtClean="0"/>
              <a:t> </a:t>
            </a:r>
            <a:r>
              <a:rPr lang="sr-Cyrl-RS" sz="1700" dirty="0"/>
              <a:t>динара и средства из осталих извора у износу од </a:t>
            </a:r>
            <a:r>
              <a:rPr lang="sr-Cyrl-RS" sz="1700" dirty="0" smtClean="0">
                <a:solidFill>
                  <a:srgbClr val="FF0000"/>
                </a:solidFill>
              </a:rPr>
              <a:t>1</a:t>
            </a:r>
            <a:r>
              <a:rPr lang="en-US" sz="1700" dirty="0" smtClean="0">
                <a:solidFill>
                  <a:srgbClr val="FF0000"/>
                </a:solidFill>
              </a:rPr>
              <a:t>5</a:t>
            </a:r>
            <a:r>
              <a:rPr lang="sr-Cyrl-RS" sz="1700" dirty="0" smtClean="0">
                <a:solidFill>
                  <a:srgbClr val="FF0000"/>
                </a:solidFill>
              </a:rPr>
              <a:t>.</a:t>
            </a:r>
            <a:r>
              <a:rPr lang="en-US" sz="1700" dirty="0" smtClean="0">
                <a:solidFill>
                  <a:srgbClr val="FF0000"/>
                </a:solidFill>
              </a:rPr>
              <a:t>2</a:t>
            </a:r>
            <a:r>
              <a:rPr lang="sr-Cyrl-RS" sz="1700" dirty="0" smtClean="0">
                <a:solidFill>
                  <a:srgbClr val="FF0000"/>
                </a:solidFill>
              </a:rPr>
              <a:t>00.000,00</a:t>
            </a:r>
            <a:r>
              <a:rPr lang="sr-Cyrl-RS" sz="1700" dirty="0" smtClean="0"/>
              <a:t> </a:t>
            </a:r>
            <a:r>
              <a:rPr lang="sr-Cyrl-RS" sz="1700" dirty="0"/>
              <a:t>динара.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="" xmlns:p14="http://schemas.microsoft.com/office/powerpoint/2010/main" val="2521775680"/>
              </p:ext>
            </p:extLst>
          </p:nvPr>
        </p:nvGraphicFramePr>
        <p:xfrm>
          <a:off x="971600" y="4452264"/>
          <a:ext cx="7272808" cy="175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=""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357422" y="1785926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428992" y="1839830"/>
            <a:ext cx="54292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623</a:t>
            </a:r>
            <a:r>
              <a:rPr lang="sr-Cyrl-BA" sz="4400" b="1" dirty="0" smtClean="0">
                <a:solidFill>
                  <a:srgbClr val="FF0000"/>
                </a:solidFill>
              </a:rPr>
              <a:t>.</a:t>
            </a:r>
            <a:r>
              <a:rPr lang="en-US" sz="4400" b="1" dirty="0" smtClean="0">
                <a:solidFill>
                  <a:srgbClr val="FF0000"/>
                </a:solidFill>
              </a:rPr>
              <a:t>328</a:t>
            </a:r>
            <a:r>
              <a:rPr lang="sr-Cyrl-BA" sz="4400" b="1" dirty="0" smtClean="0">
                <a:solidFill>
                  <a:srgbClr val="FF0000"/>
                </a:solidFill>
              </a:rPr>
              <a:t>.</a:t>
            </a:r>
            <a:r>
              <a:rPr lang="en-US" sz="4400" b="1" dirty="0" smtClean="0">
                <a:solidFill>
                  <a:srgbClr val="FF0000"/>
                </a:solidFill>
              </a:rPr>
              <a:t>900</a:t>
            </a:r>
            <a:r>
              <a:rPr lang="sr-Cyrl-BA" sz="4400" b="1" dirty="0" smtClean="0">
                <a:solidFill>
                  <a:srgbClr val="FF0000"/>
                </a:solidFill>
              </a:rPr>
              <a:t>,</a:t>
            </a:r>
            <a:r>
              <a:rPr lang="en-US" sz="4400" b="1" dirty="0" smtClean="0">
                <a:solidFill>
                  <a:srgbClr val="FF0000"/>
                </a:solidFill>
              </a:rPr>
              <a:t>23</a:t>
            </a:r>
            <a:r>
              <a:rPr lang="sr-Cyrl-BA" sz="4400" b="1" dirty="0" smtClean="0">
                <a:solidFill>
                  <a:srgbClr val="FF0000"/>
                </a:solidFill>
              </a:rPr>
              <a:t> </a:t>
            </a:r>
            <a:r>
              <a:rPr lang="sr-Cyrl-RS" sz="3600" b="1" dirty="0" smtClean="0"/>
              <a:t>динара</a:t>
            </a:r>
            <a:endParaRPr 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1704473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Шта су приходи и примања буџета?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69107456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7787308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3605</TotalTime>
  <Words>1763</Words>
  <Application>Microsoft Office PowerPoint</Application>
  <PresentationFormat>On-screen Show (4:3)</PresentationFormat>
  <Paragraphs>346</Paragraphs>
  <Slides>23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Custom Design</vt:lpstr>
      <vt:lpstr>ОПШТИНА БАТОЧИНА 2026</vt:lpstr>
      <vt:lpstr>Slide 2</vt:lpstr>
      <vt:lpstr>Slide 3</vt:lpstr>
      <vt:lpstr>Ко се финансира из буџета?</vt:lpstr>
      <vt:lpstr>Како настаје буџет општине?</vt:lpstr>
      <vt:lpstr>Ко учествује у буџетском процесу?</vt:lpstr>
      <vt:lpstr>На основу чега се доноси буџет?</vt:lpstr>
      <vt:lpstr>Како се пуни општинска каса?</vt:lpstr>
      <vt:lpstr>Шта су приходи и примања буџета?</vt:lpstr>
      <vt:lpstr>Структура планираних прихода и примања за 2025. годину</vt:lpstr>
      <vt:lpstr>Структура планираних прихода и примања за 2026. годину</vt:lpstr>
      <vt:lpstr>Шта се променило у односу на 2025. годину?</vt:lpstr>
      <vt:lpstr>На шта се троше јавна средства?</vt:lpstr>
      <vt:lpstr>Slide 14</vt:lpstr>
      <vt:lpstr>Структура планираних расхода и издатака буџета за 2026. годину</vt:lpstr>
      <vt:lpstr>Структура планираних расхода и издатака буџета за 2026. годину</vt:lpstr>
      <vt:lpstr>Шта се променило у односу на 2025. годину?</vt:lpstr>
      <vt:lpstr>Расходи буџета по програмима</vt:lpstr>
      <vt:lpstr>Структура расхода по буџетским програмима</vt:lpstr>
      <vt:lpstr>Slide 20</vt:lpstr>
      <vt:lpstr>Најважнији капитални пројекти</vt:lpstr>
      <vt:lpstr>Најважнији пројекти од интереса за локалну заједницу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Opstina</cp:lastModifiedBy>
  <cp:revision>511</cp:revision>
  <cp:lastPrinted>2018-01-29T14:26:33Z</cp:lastPrinted>
  <dcterms:created xsi:type="dcterms:W3CDTF">2006-08-16T00:00:00Z</dcterms:created>
  <dcterms:modified xsi:type="dcterms:W3CDTF">2026-01-08T12:44:50Z</dcterms:modified>
</cp:coreProperties>
</file>